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307" r:id="rId3"/>
    <p:sldId id="308" r:id="rId4"/>
    <p:sldId id="298" r:id="rId5"/>
    <p:sldId id="306" r:id="rId6"/>
    <p:sldId id="265" r:id="rId7"/>
    <p:sldId id="269" r:id="rId8"/>
    <p:sldId id="302" r:id="rId9"/>
    <p:sldId id="270" r:id="rId10"/>
    <p:sldId id="299" r:id="rId11"/>
    <p:sldId id="303" r:id="rId12"/>
    <p:sldId id="274" r:id="rId13"/>
    <p:sldId id="268" r:id="rId14"/>
    <p:sldId id="256" r:id="rId15"/>
    <p:sldId id="257" r:id="rId16"/>
    <p:sldId id="259" r:id="rId17"/>
    <p:sldId id="279" r:id="rId18"/>
    <p:sldId id="290" r:id="rId19"/>
    <p:sldId id="286" r:id="rId20"/>
    <p:sldId id="288" r:id="rId21"/>
    <p:sldId id="289" r:id="rId22"/>
    <p:sldId id="305" r:id="rId23"/>
    <p:sldId id="297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C06A0E-A6FA-4994-8EFF-52836ACAD1A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8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4B3B-ACB5-4E0C-ACC2-398D1208A44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12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9C45-6988-4952-A6E7-60C0A9D2E7E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9014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3FFB-19B3-4BE1-B91D-F1F065BFB03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772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91240-7FF9-4228-B712-D0D8DCDFCDF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244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08673-BF44-4F4A-8ACC-B2B5518E36B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580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6364D-1219-4C6E-A95C-4C71E798C79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97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8F095-EBB1-4E83-9D56-690E403419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05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906C3-5F96-46E9-9B8E-F4CD67294D0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0421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D2A28-DE0F-4203-BEB0-F4CB92871D2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5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9104A-FB1C-445E-B88E-73D8FCD23F7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832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5F36-597C-4636-A87C-84D341E67D9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12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ED866-F3D9-49B0-AA6E-9A0264D789A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konyvtar.hu/hu/tartalom/tkt/magyar-neprajz/ch03s02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hu/imgres?imgurl=http://www.fsz.bme.hu/mtsz/mhk/csarnok/b/bel2.jpg&amp;imgrefurl=http://www.fsz.bme.hu/mtsz/mhk/csarnok/b/bel.htm&amp;h=340&amp;w=265&amp;sz=16&amp;hl=hu&amp;start=1&amp;tbnid=bLDfvuRFvfzrtM:&amp;tbnh=119&amp;tbnw=93&amp;prev=/images?q%3Db%C3%A9l%2Bm%C3%A1ty%C3%A1s%26svnum%3D10%26hl%3Dhu%26inlang%3Dpl%26newwindow%3D1%26sa%3D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hu/imgres?imgurl=http://www.sulinet.hu/eletestudomany/archiv/1996/9638/1199-1.jpg&amp;imgrefurl=http://www.sulinet.hu/cgi-bin/db2www/ma/et_tart/lst?kat%3DAbbl%26url%3D/eletestudomany/archiv/1996/9638/08.html&amp;h=282&amp;w=200&amp;sz=8&amp;hl=hu&amp;start=7&amp;tbnid=kHfTEET_FQATmM:&amp;tbnh=114&amp;tbnw=81&amp;prev=/images?q%3Dtessedik%2Bs%C3%A1muel%26gbv%3D2%26svnum%3D10%26hl%3Dhu" TargetMode="External"/><Relationship Id="rId2" Type="http://schemas.openxmlformats.org/officeDocument/2006/relationships/hyperlink" Target="http://mek.oszk.hu/04800/04869/html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A12-6B38-4CA3-A921-685C97759343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b="1"/>
              <a:t>2. A néprajzi érdeklődés alakulása </a:t>
            </a:r>
            <a:endParaRPr lang="hu-HU" altLang="hu-H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1FE1-D455-4635-9695-5A3D1CB0C9C3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FÉNYES ELEK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/>
              <a:t>1807-1876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557338"/>
            <a:ext cx="5834062" cy="50400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statisztikus, gazdasági, földrajzi író, etnográfus, </a:t>
            </a:r>
          </a:p>
          <a:p>
            <a:pPr>
              <a:lnSpc>
                <a:spcPct val="90000"/>
              </a:lnSpc>
            </a:pPr>
            <a:r>
              <a:rPr lang="hu-HU" altLang="hu-HU" sz="2800" i="1" dirty="0"/>
              <a:t>Magyarországnak s a hozzákapcsolt tartományoknak mostani </a:t>
            </a:r>
            <a:r>
              <a:rPr lang="hu-HU" altLang="hu-HU" sz="2800" i="1" dirty="0" err="1"/>
              <a:t>állapotja</a:t>
            </a:r>
            <a:r>
              <a:rPr lang="hu-HU" altLang="hu-HU" sz="2800" i="1" dirty="0"/>
              <a:t> </a:t>
            </a:r>
            <a:r>
              <a:rPr lang="hu-HU" altLang="hu-HU" sz="2800" i="1" dirty="0" err="1"/>
              <a:t>statistikai</a:t>
            </a:r>
            <a:r>
              <a:rPr lang="hu-HU" altLang="hu-HU" sz="2800" i="1" dirty="0"/>
              <a:t> és </a:t>
            </a:r>
            <a:r>
              <a:rPr lang="hu-HU" altLang="hu-HU" sz="2800" i="1" dirty="0" err="1"/>
              <a:t>geographiai</a:t>
            </a:r>
            <a:r>
              <a:rPr lang="hu-HU" altLang="hu-HU" sz="2800" i="1" dirty="0"/>
              <a:t> tekintetben.</a:t>
            </a:r>
            <a:r>
              <a:rPr lang="hu-HU" altLang="hu-HU" sz="2800" dirty="0"/>
              <a:t> I–VI., Pest, 1836–40 </a:t>
            </a:r>
          </a:p>
          <a:p>
            <a:pPr>
              <a:lnSpc>
                <a:spcPct val="90000"/>
              </a:lnSpc>
            </a:pPr>
            <a:r>
              <a:rPr lang="hu-HU" altLang="hu-HU" sz="2800" i="1" dirty="0"/>
              <a:t>Magyarország </a:t>
            </a:r>
            <a:r>
              <a:rPr lang="hu-HU" altLang="hu-HU" sz="2800" i="1" dirty="0" err="1"/>
              <a:t>geographiai</a:t>
            </a:r>
            <a:r>
              <a:rPr lang="hu-HU" altLang="hu-HU" sz="2800" i="1" dirty="0"/>
              <a:t> szótára</a:t>
            </a:r>
            <a:r>
              <a:rPr lang="hu-HU" altLang="hu-HU" sz="2800" dirty="0"/>
              <a:t> (I–IV., Pest, 1851 </a:t>
            </a:r>
            <a:endParaRPr lang="hu-HU" altLang="hu-HU" sz="28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hu-HU" altLang="hu-HU" sz="2800" b="1" dirty="0" smtClean="0"/>
              <a:t>Pontos, valóságos, tudományos helyzetkép</a:t>
            </a:r>
            <a:endParaRPr lang="hu-HU" altLang="hu-HU" sz="2800" b="1" dirty="0"/>
          </a:p>
        </p:txBody>
      </p:sp>
      <p:pic>
        <p:nvPicPr>
          <p:cNvPr id="91141" name="Picture 5" descr="Fényes E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655888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C</a:t>
            </a:r>
            <a:r>
              <a:rPr lang="hu-HU" altLang="hu-HU" dirty="0" smtClean="0"/>
              <a:t>) </a:t>
            </a:r>
            <a:r>
              <a:rPr lang="hu-HU" altLang="hu-HU" dirty="0" smtClean="0"/>
              <a:t>Pozitivizmus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Őstörténeti érdeklődés: ki voltunk, honnan jöttünk;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szakmai alapok: természettudományos minták a módszertanban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leírás, összehasonlítás, párhuzamok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intézményesülés,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Összegzések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2800" dirty="0" smtClean="0"/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Herman </a:t>
            </a:r>
            <a:r>
              <a:rPr lang="hu-HU" altLang="hu-HU" sz="2800" dirty="0"/>
              <a:t>Ottó, Jankó János, </a:t>
            </a:r>
            <a:endParaRPr lang="hu-HU" altLang="hu-HU" sz="2800" dirty="0" smtClean="0"/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Katona </a:t>
            </a:r>
            <a:r>
              <a:rPr lang="hu-HU" altLang="hu-HU" sz="2800" dirty="0"/>
              <a:t>Lajos,  Sebestyén Gyula, Bartók </a:t>
            </a:r>
            <a:r>
              <a:rPr lang="hu-HU" altLang="hu-HU" sz="2800" dirty="0" smtClean="0"/>
              <a:t>Béla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err="1" smtClean="0"/>
              <a:t>Bátky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Zsigmond, Györffy István, Viski Károly</a:t>
            </a:r>
          </a:p>
          <a:p>
            <a:pPr marL="590550" indent="-533400">
              <a:lnSpc>
                <a:spcPct val="80000"/>
              </a:lnSpc>
            </a:pPr>
            <a:endParaRPr lang="hu-HU" altLang="hu-HU" sz="28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240-7FF9-4228-B712-D0D8DCDFCDFC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88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11D3-CC16-4EE4-91E3-69A083032092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dirty="0" smtClean="0"/>
              <a:t>Pozitivizmus: intézmények</a:t>
            </a:r>
            <a:endParaRPr lang="hu-HU" altLang="hu-HU" sz="2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/>
              <a:t>1872: </a:t>
            </a:r>
            <a:endParaRPr lang="hu-HU" altLang="hu-HU" sz="2800" dirty="0" smtClean="0"/>
          </a:p>
          <a:p>
            <a:pPr lvl="1">
              <a:lnSpc>
                <a:spcPct val="90000"/>
              </a:lnSpc>
            </a:pPr>
            <a:r>
              <a:rPr lang="hu-HU" altLang="hu-HU" dirty="0" smtClean="0"/>
              <a:t>Magyar Nemzeti Múzeum Néprajzi Tára </a:t>
            </a:r>
          </a:p>
          <a:p>
            <a:pPr lvl="1">
              <a:lnSpc>
                <a:spcPct val="90000"/>
              </a:lnSpc>
            </a:pPr>
            <a:r>
              <a:rPr lang="hu-HU" altLang="hu-HU" dirty="0" smtClean="0"/>
              <a:t>Magyar </a:t>
            </a:r>
            <a:r>
              <a:rPr lang="hu-HU" altLang="hu-HU" dirty="0"/>
              <a:t>Népköltési Gyűjtemény megindulása</a:t>
            </a:r>
          </a:p>
          <a:p>
            <a:pPr marL="0" indent="0">
              <a:lnSpc>
                <a:spcPct val="90000"/>
              </a:lnSpc>
              <a:buNone/>
            </a:pPr>
            <a:endParaRPr lang="hu-HU" altLang="hu-HU" sz="2800" dirty="0" smtClean="0"/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1889</a:t>
            </a:r>
            <a:r>
              <a:rPr lang="hu-HU" altLang="hu-HU" sz="2800" dirty="0"/>
              <a:t>: Magyar(országi) Néprajzi </a:t>
            </a:r>
            <a:r>
              <a:rPr lang="hu-HU" altLang="hu-HU" sz="2800" dirty="0" smtClean="0"/>
              <a:t>Társaság, </a:t>
            </a:r>
            <a:br>
              <a:rPr lang="hu-HU" altLang="hu-HU" sz="2800" dirty="0" smtClean="0"/>
            </a:br>
            <a:r>
              <a:rPr lang="hu-HU" altLang="hu-HU" sz="2800" dirty="0" smtClean="0"/>
              <a:t>folyóirata: </a:t>
            </a:r>
            <a:r>
              <a:rPr lang="hu-HU" altLang="hu-HU" sz="2800" i="1" dirty="0" smtClean="0"/>
              <a:t>Ethnographia </a:t>
            </a:r>
            <a:r>
              <a:rPr lang="hu-HU" altLang="hu-HU" sz="2800" dirty="0" smtClean="0"/>
              <a:t>1890-től</a:t>
            </a:r>
            <a:endParaRPr lang="hu-HU" altLang="hu-HU" sz="2800" dirty="0"/>
          </a:p>
          <a:p>
            <a:pPr>
              <a:lnSpc>
                <a:spcPct val="90000"/>
              </a:lnSpc>
            </a:pPr>
            <a:endParaRPr lang="hu-HU" altLang="hu-HU" sz="2800" dirty="0" smtClean="0"/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1900</a:t>
            </a:r>
            <a:r>
              <a:rPr lang="hu-HU" altLang="hu-HU" sz="2800" dirty="0"/>
              <a:t>: </a:t>
            </a:r>
            <a:r>
              <a:rPr lang="hu-HU" altLang="hu-HU" sz="2800" dirty="0" smtClean="0"/>
              <a:t>a </a:t>
            </a:r>
            <a:r>
              <a:rPr lang="hu-HU" altLang="hu-HU" sz="2800" i="1" dirty="0" smtClean="0"/>
              <a:t>Néprajzi </a:t>
            </a:r>
            <a:r>
              <a:rPr lang="hu-HU" altLang="hu-HU" sz="2800" i="1" dirty="0"/>
              <a:t>Értesítő </a:t>
            </a:r>
            <a:r>
              <a:rPr lang="hu-HU" altLang="hu-HU" sz="2800" dirty="0"/>
              <a:t>megindulása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4D1B-DCFF-43FD-BD68-3D3EC90A189E}" type="slidenum">
              <a:rPr lang="hu-HU" altLang="hu-HU"/>
              <a:pPr/>
              <a:t>13</a:t>
            </a:fld>
            <a:endParaRPr lang="hu-HU" altLang="hu-H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60687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Rectangle 7"/>
          <p:cNvSpPr>
            <a:spLocks noGrp="1" noChangeArrowheads="1"/>
          </p:cNvSpPr>
          <p:nvPr>
            <p:ph type="title"/>
          </p:nvPr>
        </p:nvSpPr>
        <p:spPr>
          <a:xfrm>
            <a:off x="3492500" y="274638"/>
            <a:ext cx="5194300" cy="633412"/>
          </a:xfrm>
        </p:spPr>
        <p:txBody>
          <a:bodyPr/>
          <a:lstStyle/>
          <a:p>
            <a:r>
              <a:rPr lang="hu-HU" altLang="hu-HU"/>
              <a:t>Herman Ottó </a:t>
            </a:r>
            <a:br>
              <a:rPr lang="hu-HU" altLang="hu-HU"/>
            </a:br>
            <a:r>
              <a:rPr lang="hu-HU" altLang="hu-HU" sz="2400"/>
              <a:t>(Breznóbánya, 1835–Bp., 1914)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196975"/>
            <a:ext cx="5483225" cy="5400675"/>
          </a:xfrm>
        </p:spPr>
        <p:txBody>
          <a:bodyPr/>
          <a:lstStyle/>
          <a:p>
            <a:r>
              <a:rPr lang="hu-HU" altLang="hu-HU" sz="2800" dirty="0"/>
              <a:t>természettudós, etnográfus, régész, </a:t>
            </a:r>
            <a:r>
              <a:rPr lang="hu-HU" altLang="hu-HU" sz="2800" dirty="0" smtClean="0"/>
              <a:t>politikus</a:t>
            </a:r>
          </a:p>
          <a:p>
            <a:r>
              <a:rPr lang="hu-HU" altLang="hu-HU" sz="2800" dirty="0" smtClean="0"/>
              <a:t>Polihisztor</a:t>
            </a:r>
          </a:p>
          <a:p>
            <a:r>
              <a:rPr lang="hu-HU" altLang="hu-HU" sz="2800" dirty="0" smtClean="0"/>
              <a:t>Tárgyak, módszerek, tudás</a:t>
            </a:r>
          </a:p>
          <a:p>
            <a:pPr marL="0" indent="0">
              <a:buNone/>
            </a:pPr>
            <a:endParaRPr lang="en-US" altLang="hu-HU" sz="2800" dirty="0"/>
          </a:p>
          <a:p>
            <a:r>
              <a:rPr lang="hu-HU" altLang="hu-HU" sz="2800" dirty="0"/>
              <a:t>A magyar </a:t>
            </a:r>
            <a:r>
              <a:rPr lang="hu-HU" altLang="hu-HU" sz="2800" dirty="0" smtClean="0"/>
              <a:t>halászat </a:t>
            </a:r>
            <a:r>
              <a:rPr lang="hu-HU" altLang="hu-HU" sz="2800" dirty="0"/>
              <a:t>könyve I–II., (Bp., 1887–88); </a:t>
            </a:r>
            <a:endParaRPr lang="hu-HU" altLang="hu-HU" sz="2800" dirty="0" smtClean="0"/>
          </a:p>
          <a:p>
            <a:pPr lvl="3"/>
            <a:r>
              <a:rPr lang="hu-HU" altLang="hu-HU" sz="1600" dirty="0" smtClean="0"/>
              <a:t>A </a:t>
            </a:r>
            <a:r>
              <a:rPr lang="hu-HU" altLang="hu-HU" sz="1600" dirty="0"/>
              <a:t>magyar nép arca és jelleme (Bp., 1902); </a:t>
            </a:r>
            <a:endParaRPr lang="en-US" altLang="hu-HU" sz="1600" dirty="0"/>
          </a:p>
          <a:p>
            <a:pPr lvl="3"/>
            <a:r>
              <a:rPr lang="hu-HU" altLang="hu-HU" sz="1600" dirty="0"/>
              <a:t>A magyarok nagy ősfoglalkozása (Bp., 1909); </a:t>
            </a:r>
            <a:endParaRPr lang="en-US" altLang="hu-HU" sz="1600" dirty="0"/>
          </a:p>
          <a:p>
            <a:pPr lvl="3"/>
            <a:r>
              <a:rPr lang="hu-HU" altLang="hu-HU" sz="1600" dirty="0"/>
              <a:t>A magyar pásztorok nyelvkincse (Bp., 1914).</a:t>
            </a:r>
          </a:p>
          <a:p>
            <a:endParaRPr lang="hu-HU" alt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A9C0-C73E-4EE8-AFDF-F6AB5B2A9D39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2060575"/>
            <a:ext cx="1387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 altLang="hu-H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844675"/>
            <a:ext cx="3530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3765550" cy="1425575"/>
          </a:xfrm>
        </p:spPr>
        <p:txBody>
          <a:bodyPr/>
          <a:lstStyle/>
          <a:p>
            <a:r>
              <a:rPr lang="fr-FR" altLang="hu-HU"/>
              <a:t>Jankó János </a:t>
            </a:r>
            <a:r>
              <a:rPr lang="hu-HU" altLang="hu-HU"/>
              <a:t/>
            </a:r>
            <a:br>
              <a:rPr lang="hu-HU" altLang="hu-HU"/>
            </a:br>
            <a:r>
              <a:rPr lang="fr-FR" altLang="hu-HU" sz="2400"/>
              <a:t>(Pest, 1868–Borszék, 1902)</a:t>
            </a:r>
            <a:endParaRPr lang="hu-HU" altLang="hu-HU" sz="240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333375"/>
            <a:ext cx="5003800" cy="6119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200" dirty="0"/>
              <a:t>földrajz, néprajz</a:t>
            </a:r>
          </a:p>
          <a:p>
            <a:pPr>
              <a:lnSpc>
                <a:spcPct val="90000"/>
              </a:lnSpc>
            </a:pPr>
            <a:r>
              <a:rPr lang="hu-HU" altLang="hu-HU" sz="2200" dirty="0"/>
              <a:t>összehasonlító módszer</a:t>
            </a:r>
          </a:p>
          <a:p>
            <a:pPr>
              <a:lnSpc>
                <a:spcPct val="90000"/>
              </a:lnSpc>
            </a:pPr>
            <a:r>
              <a:rPr lang="hu-HU" altLang="hu-HU" sz="2200" dirty="0"/>
              <a:t>nyelvzseni, utazó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altLang="hu-HU" sz="2200" dirty="0"/>
          </a:p>
          <a:p>
            <a:pPr>
              <a:lnSpc>
                <a:spcPct val="90000"/>
              </a:lnSpc>
            </a:pPr>
            <a:r>
              <a:rPr lang="hu-HU" altLang="hu-HU" sz="2200" dirty="0"/>
              <a:t>Kalotaszeg magyar népe </a:t>
            </a:r>
            <a:r>
              <a:rPr lang="hu-HU" altLang="hu-HU" sz="2200" dirty="0" smtClean="0"/>
              <a:t>(1892</a:t>
            </a:r>
            <a:r>
              <a:rPr lang="hu-HU" altLang="hu-HU" sz="2200" dirty="0"/>
              <a:t>); </a:t>
            </a:r>
            <a:r>
              <a:rPr lang="hu-HU" altLang="hu-HU" sz="2200" dirty="0" smtClean="0"/>
              <a:t/>
            </a:r>
            <a:br>
              <a:rPr lang="hu-HU" altLang="hu-HU" sz="2200" dirty="0" smtClean="0"/>
            </a:br>
            <a:r>
              <a:rPr lang="hu-HU" altLang="hu-HU" sz="2200" dirty="0" smtClean="0"/>
              <a:t>az első néprajzi tájmonográfia</a:t>
            </a:r>
            <a:endParaRPr lang="hu-HU" altLang="hu-HU" sz="2200" dirty="0"/>
          </a:p>
          <a:p>
            <a:pPr>
              <a:lnSpc>
                <a:spcPct val="90000"/>
              </a:lnSpc>
            </a:pPr>
            <a:r>
              <a:rPr lang="hu-HU" altLang="hu-HU" sz="2200" dirty="0"/>
              <a:t>Torda, </a:t>
            </a:r>
            <a:r>
              <a:rPr lang="hu-HU" altLang="hu-HU" sz="2200" dirty="0" err="1"/>
              <a:t>Aranyosszék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Toroczkó</a:t>
            </a:r>
            <a:r>
              <a:rPr lang="hu-HU" altLang="hu-HU" sz="2200" dirty="0"/>
              <a:t> magyar (székely) népe (Bp., 1893); </a:t>
            </a:r>
          </a:p>
          <a:p>
            <a:pPr>
              <a:lnSpc>
                <a:spcPct val="90000"/>
              </a:lnSpc>
            </a:pPr>
            <a:r>
              <a:rPr lang="hu-HU" altLang="hu-HU" sz="2200" dirty="0"/>
              <a:t>Az ezredéves országos kiállítás néprajzi faluja </a:t>
            </a:r>
            <a:r>
              <a:rPr lang="hu-HU" altLang="hu-HU" sz="2200" dirty="0" smtClean="0"/>
              <a:t>(1897)</a:t>
            </a:r>
            <a:br>
              <a:rPr lang="hu-HU" altLang="hu-HU" sz="2200" dirty="0" smtClean="0"/>
            </a:br>
            <a:r>
              <a:rPr lang="hu-HU" altLang="hu-HU" sz="2200" dirty="0" smtClean="0"/>
              <a:t>a közvélemény érdeklődik </a:t>
            </a:r>
            <a:endParaRPr lang="hu-HU" altLang="hu-HU" sz="2200" dirty="0"/>
          </a:p>
          <a:p>
            <a:pPr>
              <a:lnSpc>
                <a:spcPct val="90000"/>
              </a:lnSpc>
            </a:pPr>
            <a:r>
              <a:rPr lang="hu-HU" altLang="hu-HU" sz="2200" dirty="0" smtClean="0"/>
              <a:t>A </a:t>
            </a:r>
            <a:r>
              <a:rPr lang="hu-HU" altLang="hu-HU" sz="2200" dirty="0"/>
              <a:t>magyar halászat eredete </a:t>
            </a:r>
            <a:r>
              <a:rPr lang="hu-HU" altLang="hu-HU" sz="2200" dirty="0" smtClean="0"/>
              <a:t>(1900</a:t>
            </a:r>
            <a:r>
              <a:rPr lang="hu-HU" altLang="hu-HU" sz="2200" dirty="0"/>
              <a:t>); </a:t>
            </a:r>
            <a:r>
              <a:rPr lang="hu-HU" altLang="hu-HU" sz="2200" dirty="0" smtClean="0"/>
              <a:t/>
            </a:r>
            <a:br>
              <a:rPr lang="hu-HU" altLang="hu-HU" sz="2200" dirty="0" smtClean="0"/>
            </a:br>
            <a:r>
              <a:rPr lang="hu-HU" altLang="hu-HU" sz="2200" dirty="0" smtClean="0"/>
              <a:t>nemzetközi összevetés </a:t>
            </a:r>
            <a:endParaRPr lang="hu-HU" altLang="hu-HU" sz="2200" dirty="0"/>
          </a:p>
          <a:p>
            <a:pPr>
              <a:lnSpc>
                <a:spcPct val="90000"/>
              </a:lnSpc>
            </a:pPr>
            <a:r>
              <a:rPr lang="hu-HU" altLang="hu-HU" sz="2200" dirty="0"/>
              <a:t>A Balaton melléki lakosság néprajza </a:t>
            </a:r>
            <a:r>
              <a:rPr lang="hu-HU" altLang="hu-HU" sz="2200" dirty="0" smtClean="0"/>
              <a:t>(1902)</a:t>
            </a:r>
          </a:p>
          <a:p>
            <a:pPr>
              <a:lnSpc>
                <a:spcPct val="90000"/>
              </a:lnSpc>
            </a:pPr>
            <a:r>
              <a:rPr lang="hu-HU" altLang="hu-HU" sz="2200" dirty="0" smtClean="0"/>
              <a:t>Halála után posztumusz könyvei, levelezése, naplója</a:t>
            </a:r>
            <a:endParaRPr lang="hu-HU" alt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F1EE-8C9E-48E0-B5DD-909E7B8C2061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73025"/>
            <a:ext cx="4103688" cy="1052513"/>
          </a:xfrm>
        </p:spPr>
        <p:txBody>
          <a:bodyPr/>
          <a:lstStyle/>
          <a:p>
            <a:r>
              <a:rPr lang="hu-HU" altLang="hu-HU"/>
              <a:t>GYÖRFFY ISTVÁN </a:t>
            </a:r>
            <a:br>
              <a:rPr lang="hu-HU" altLang="hu-HU"/>
            </a:br>
            <a:r>
              <a:rPr lang="hu-HU" altLang="hu-HU" sz="2400"/>
              <a:t>(Karcag, 1884–Bp., 1939)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981075"/>
            <a:ext cx="4835525" cy="5184775"/>
          </a:xfrm>
        </p:spPr>
        <p:txBody>
          <a:bodyPr/>
          <a:lstStyle/>
          <a:p>
            <a:r>
              <a:rPr lang="hu-HU" altLang="hu-HU" sz="2400" dirty="0"/>
              <a:t>földrajz, néprajz, muzeológia</a:t>
            </a:r>
          </a:p>
          <a:p>
            <a:r>
              <a:rPr lang="hu-HU" altLang="hu-HU" sz="2400" dirty="0"/>
              <a:t>1934- első professzor </a:t>
            </a:r>
            <a:r>
              <a:rPr lang="hu-HU" altLang="hu-HU" sz="2400" dirty="0" err="1"/>
              <a:t>Bp-en</a:t>
            </a:r>
            <a:r>
              <a:rPr lang="hu-HU" altLang="hu-HU" sz="2400" dirty="0"/>
              <a:t>, tanítványok</a:t>
            </a:r>
          </a:p>
          <a:p>
            <a:r>
              <a:rPr lang="hu-HU" altLang="hu-HU" sz="2400" dirty="0"/>
              <a:t>történeti érzék, források, térkép</a:t>
            </a:r>
          </a:p>
          <a:p>
            <a:endParaRPr lang="hu-HU" altLang="hu-HU" sz="2400" dirty="0"/>
          </a:p>
          <a:p>
            <a:r>
              <a:rPr lang="hu-HU" altLang="hu-HU" sz="2400" dirty="0"/>
              <a:t>Nagykunsági krónika (Karcag, 1922, 1941, 1955); </a:t>
            </a:r>
          </a:p>
          <a:p>
            <a:r>
              <a:rPr lang="hu-HU" altLang="hu-HU" sz="2400" dirty="0"/>
              <a:t>Magyar népi hímzések. I. A cifraszűr (Bp., 1930); </a:t>
            </a:r>
          </a:p>
          <a:p>
            <a:r>
              <a:rPr lang="hu-HU" altLang="hu-HU" sz="2400" dirty="0"/>
              <a:t>A néphagyomány és a nemzeti művelődés (Bp., 1939); </a:t>
            </a:r>
            <a:endParaRPr lang="hu-HU" altLang="hu-HU" sz="2400" dirty="0" smtClean="0"/>
          </a:p>
          <a:p>
            <a:r>
              <a:rPr lang="hu-HU" altLang="hu-HU" sz="2400" dirty="0" smtClean="0"/>
              <a:t>Több könyve a halála után</a:t>
            </a:r>
            <a:endParaRPr lang="hu-HU" altLang="hu-HU" sz="24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39883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97A-58F7-4C16-A8DB-E9FCA785674A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950" y="142875"/>
            <a:ext cx="8567738" cy="765175"/>
          </a:xfrm>
        </p:spPr>
        <p:txBody>
          <a:bodyPr/>
          <a:lstStyle/>
          <a:p>
            <a:r>
              <a:rPr lang="nl-NL" altLang="hu-HU" sz="2800"/>
              <a:t>BÁTKY ZSIGMOND</a:t>
            </a:r>
            <a:r>
              <a:rPr lang="hu-HU" altLang="hu-HU" sz="2800"/>
              <a:t>  		VISKI KÁROLY </a:t>
            </a:r>
            <a:br>
              <a:rPr lang="hu-HU" altLang="hu-HU" sz="2800"/>
            </a:br>
            <a:r>
              <a:rPr lang="hu-HU" altLang="hu-HU" sz="2800"/>
              <a:t> </a:t>
            </a:r>
            <a:r>
              <a:rPr lang="nl-NL" altLang="hu-HU" sz="2800"/>
              <a:t>(Kocs, 1874–Bp., 1939)</a:t>
            </a:r>
            <a:r>
              <a:rPr lang="hu-HU" altLang="hu-HU" sz="2800"/>
              <a:t> 	</a:t>
            </a:r>
            <a:r>
              <a:rPr lang="hu-HU" altLang="hu-HU" sz="2400"/>
              <a:t>(Torda, 1882–Bp., 1945)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1438"/>
            <a:ext cx="384333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268413"/>
            <a:ext cx="3829050" cy="5256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7EF5-827D-459F-9241-EC1458786C93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54137"/>
          </a:xfrm>
        </p:spPr>
        <p:txBody>
          <a:bodyPr/>
          <a:lstStyle/>
          <a:p>
            <a:r>
              <a:rPr lang="hu-HU" altLang="hu-HU" dirty="0" smtClean="0"/>
              <a:t>Összegzés: </a:t>
            </a:r>
            <a:r>
              <a:rPr lang="hu-HU" altLang="hu-HU" i="1" dirty="0" smtClean="0"/>
              <a:t>A </a:t>
            </a:r>
            <a:r>
              <a:rPr lang="hu-HU" altLang="hu-HU" i="1" dirty="0"/>
              <a:t>magyarság néprajza 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sz="2000" dirty="0"/>
              <a:t> </a:t>
            </a:r>
            <a:r>
              <a:rPr lang="hu-HU" altLang="hu-HU" sz="2000" dirty="0">
                <a:solidFill>
                  <a:schemeClr val="tx1"/>
                </a:solidFill>
              </a:rPr>
              <a:t>Szerk.: Györffy István, </a:t>
            </a:r>
            <a:r>
              <a:rPr lang="hu-HU" altLang="hu-HU" sz="2000" dirty="0" err="1">
                <a:solidFill>
                  <a:schemeClr val="tx1"/>
                </a:solidFill>
              </a:rPr>
              <a:t>Bátky</a:t>
            </a:r>
            <a:r>
              <a:rPr lang="hu-HU" altLang="hu-HU" sz="2000" dirty="0">
                <a:solidFill>
                  <a:schemeClr val="tx1"/>
                </a:solidFill>
              </a:rPr>
              <a:t> Zsigmond, Viski Károly</a:t>
            </a:r>
            <a:br>
              <a:rPr lang="hu-HU" altLang="hu-HU" sz="2000" dirty="0">
                <a:solidFill>
                  <a:schemeClr val="tx1"/>
                </a:solidFill>
              </a:rPr>
            </a:br>
            <a:r>
              <a:rPr lang="hu-HU" altLang="hu-HU" sz="2000" dirty="0">
                <a:solidFill>
                  <a:schemeClr val="tx1"/>
                </a:solidFill>
              </a:rPr>
              <a:t>Budapest, </a:t>
            </a:r>
            <a:r>
              <a:rPr lang="hu-HU" altLang="hu-HU" sz="2000" dirty="0"/>
              <a:t>1933-1937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484313"/>
            <a:ext cx="5051425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500"/>
              <a:t>I. kötet: táplálkozás, építkezés-település, bútorzat, mesterkedés és viselet </a:t>
            </a:r>
            <a:br>
              <a:rPr lang="hu-HU" altLang="hu-HU" sz="2500"/>
            </a:br>
            <a:endParaRPr lang="hu-HU" altLang="hu-HU" sz="2500"/>
          </a:p>
          <a:p>
            <a:pPr>
              <a:lnSpc>
                <a:spcPct val="80000"/>
              </a:lnSpc>
            </a:pPr>
            <a:r>
              <a:rPr lang="hu-HU" altLang="hu-HU" sz="2500"/>
              <a:t>II. kötet: gazdálkodás; díszítőművészet; hagyomány tárgyai</a:t>
            </a:r>
            <a:br>
              <a:rPr lang="hu-HU" altLang="hu-HU" sz="2500"/>
            </a:br>
            <a:endParaRPr lang="hu-HU" altLang="hu-HU" sz="2500"/>
          </a:p>
          <a:p>
            <a:pPr>
              <a:lnSpc>
                <a:spcPct val="80000"/>
              </a:lnSpc>
            </a:pPr>
            <a:r>
              <a:rPr lang="hu-HU" altLang="hu-HU" sz="2500"/>
              <a:t>III. kötet: népdal, epika, anekdota, monda, mese, drámai hagyományok, stílus, nyelvjárás</a:t>
            </a:r>
            <a:br>
              <a:rPr lang="hu-HU" altLang="hu-HU" sz="2500"/>
            </a:br>
            <a:endParaRPr lang="hu-HU" altLang="hu-HU" sz="2500"/>
          </a:p>
          <a:p>
            <a:pPr>
              <a:lnSpc>
                <a:spcPct val="80000"/>
              </a:lnSpc>
            </a:pPr>
            <a:r>
              <a:rPr lang="hu-HU" altLang="hu-HU" sz="2500"/>
              <a:t>IV. kötet: zene, tánc, szokás, hitvilág, játék, vallási néprajz</a:t>
            </a:r>
          </a:p>
        </p:txBody>
      </p:sp>
      <p:pic>
        <p:nvPicPr>
          <p:cNvPr id="47112" name="Picture 8" descr="4A615C79"/>
          <p:cNvPicPr>
            <a:picLocks noChangeAspect="1" noChangeArrowheads="1"/>
          </p:cNvPicPr>
          <p:nvPr/>
        </p:nvPicPr>
        <p:blipFill>
          <a:blip r:embed="rId2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309880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70AC-7BA2-4433-B34C-942031D95E6C}" type="slidenum">
              <a:rPr lang="hu-HU" altLang="hu-HU"/>
              <a:pPr/>
              <a:t>18</a:t>
            </a:fld>
            <a:endParaRPr lang="hu-HU" altLang="hu-H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706437"/>
          </a:xfrm>
        </p:spPr>
        <p:txBody>
          <a:bodyPr/>
          <a:lstStyle/>
          <a:p>
            <a:r>
              <a:rPr lang="hu-HU" altLang="hu-HU" dirty="0"/>
              <a:t>D</a:t>
            </a:r>
            <a:r>
              <a:rPr lang="hu-HU" altLang="hu-HU" dirty="0" smtClean="0"/>
              <a:t>) 20</a:t>
            </a:r>
            <a:r>
              <a:rPr lang="hu-HU" altLang="hu-HU" dirty="0"/>
              <a:t>. század második fele, fejlemények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r>
              <a:rPr lang="hu-HU" altLang="hu-HU"/>
              <a:t>korszakhatár: 1949; </a:t>
            </a:r>
          </a:p>
          <a:p>
            <a:pPr lvl="1"/>
            <a:r>
              <a:rPr lang="hu-HU" altLang="hu-HU"/>
              <a:t>a marxista hegemónia kezdetei</a:t>
            </a:r>
          </a:p>
          <a:p>
            <a:r>
              <a:rPr lang="hu-HU" altLang="hu-HU"/>
              <a:t>a társadalmi érdeklődés megerősödik</a:t>
            </a:r>
          </a:p>
          <a:p>
            <a:pPr lvl="1"/>
            <a:r>
              <a:rPr lang="hu-HU" altLang="hu-HU"/>
              <a:t>tsz-néprajz; szocialista falu; munkásfolklór; városi néprajz</a:t>
            </a:r>
          </a:p>
          <a:p>
            <a:pPr lvl="1"/>
            <a:r>
              <a:rPr lang="hu-HU" altLang="hu-HU"/>
              <a:t>társadalomnéprajzi jelenkutatás 1970-es évek</a:t>
            </a:r>
          </a:p>
          <a:p>
            <a:r>
              <a:rPr lang="hu-HU" altLang="hu-HU"/>
              <a:t>történeti összehasonlítás </a:t>
            </a:r>
          </a:p>
          <a:p>
            <a:pPr lvl="1"/>
            <a:r>
              <a:rPr lang="hu-HU" altLang="hu-HU"/>
              <a:t>tematikus monográfiák sorozata</a:t>
            </a:r>
          </a:p>
          <a:p>
            <a:r>
              <a:rPr lang="hu-HU" altLang="hu-HU"/>
              <a:t>kézikönyvek, nagy vállalkozások</a:t>
            </a:r>
          </a:p>
          <a:p>
            <a:pPr lvl="1"/>
            <a:r>
              <a:rPr lang="hu-HU" altLang="hu-HU"/>
              <a:t>Lexikon, Atlasz, Kézikönyv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B7EC-9806-498F-AA06-1D63C9F9D3C3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484313"/>
            <a:ext cx="4402137" cy="464185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hu-HU" altLang="hu-HU" sz="2400"/>
              <a:t>1—5. kötet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Budapest, 1977-1982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Főszerkesztő: Ortutay Gyula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akadémiai kutatók + egész szakmaa</a:t>
            </a:r>
          </a:p>
          <a:p>
            <a:pPr lvl="1">
              <a:lnSpc>
                <a:spcPct val="90000"/>
              </a:lnSpc>
            </a:pPr>
            <a:endParaRPr lang="hu-HU" altLang="hu-HU" sz="2400"/>
          </a:p>
          <a:p>
            <a:pPr lvl="1">
              <a:lnSpc>
                <a:spcPct val="90000"/>
              </a:lnSpc>
            </a:pPr>
            <a:r>
              <a:rPr lang="hu-HU" altLang="hu-HU" sz="2400"/>
              <a:t>CD-ROM-on: </a:t>
            </a:r>
            <a:br>
              <a:rPr lang="hu-HU" altLang="hu-HU" sz="2400"/>
            </a:br>
            <a:r>
              <a:rPr lang="hu-HU" altLang="hu-HU" sz="2400"/>
              <a:t>Magyar Néprajz, Arcanum 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bibliográfiát is tartalmaz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ma is megállja a helyét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hu-HU" altLang="hu-HU" sz="240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3800" y="274638"/>
            <a:ext cx="3683000" cy="1143000"/>
          </a:xfrm>
        </p:spPr>
        <p:txBody>
          <a:bodyPr/>
          <a:lstStyle/>
          <a:p>
            <a:r>
              <a:rPr lang="hu-HU" altLang="hu-HU" sz="2400"/>
              <a:t>Magyar Néprajzi Lexikon</a:t>
            </a:r>
          </a:p>
        </p:txBody>
      </p:sp>
      <p:pic>
        <p:nvPicPr>
          <p:cNvPr id="72709" name="Picture 5" descr="1368C2F5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5" b="729"/>
          <a:stretch>
            <a:fillRect/>
          </a:stretch>
        </p:blipFill>
        <p:spPr bwMode="auto">
          <a:xfrm>
            <a:off x="195263" y="404813"/>
            <a:ext cx="40894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240-7FF9-4228-B712-D0D8DCDFCDFC}" type="slidenum">
              <a:rPr lang="hu-HU" altLang="hu-HU" smtClean="0"/>
              <a:pPr/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537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FFDD5-429F-4CB7-8A1F-6AC0EDF8CD15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u-HU" altLang="hu-HU"/>
              <a:t>Magyar Néprajz  8 kötetben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125538"/>
            <a:ext cx="5724525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/>
              <a:t>Budapest, 1988-2011 </a:t>
            </a:r>
          </a:p>
          <a:p>
            <a:pPr>
              <a:lnSpc>
                <a:spcPct val="90000"/>
              </a:lnSpc>
            </a:pPr>
            <a:r>
              <a:rPr lang="hu-HU" altLang="hu-HU" sz="2800"/>
              <a:t>Főszerkesztő: Paládi-Kovács Attila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I. Táj, nép, történelem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II. Gazdálkodás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III. Kézművesség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IV. Életmód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V. Népköltészet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VI. Népzene, néptánc, népi játék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VII. Népszokás, néphit, népi vallásosság</a:t>
            </a:r>
          </a:p>
          <a:p>
            <a:pPr lvl="1">
              <a:lnSpc>
                <a:spcPct val="90000"/>
              </a:lnSpc>
            </a:pPr>
            <a:r>
              <a:rPr lang="hu-HU" altLang="hu-HU" sz="2400"/>
              <a:t>VIIII. Társadalom</a:t>
            </a:r>
          </a:p>
          <a:p>
            <a:pPr>
              <a:lnSpc>
                <a:spcPct val="90000"/>
              </a:lnSpc>
            </a:pPr>
            <a:r>
              <a:rPr lang="hu-HU" altLang="hu-HU" sz="2800"/>
              <a:t>CD-ROM-on: Arcanum Kiadó</a:t>
            </a:r>
          </a:p>
        </p:txBody>
      </p:sp>
      <p:pic>
        <p:nvPicPr>
          <p:cNvPr id="74756" name="Picture 4" descr="7012CAED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8" b="18536"/>
          <a:stretch>
            <a:fillRect/>
          </a:stretch>
        </p:blipFill>
        <p:spPr bwMode="auto">
          <a:xfrm>
            <a:off x="34925" y="1700213"/>
            <a:ext cx="3079750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BE40-9174-45F3-951C-11F4A61307D7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hu-HU" altLang="hu-HU"/>
              <a:t>20. század második fele, jelentős kutatók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5483225" cy="5688013"/>
          </a:xfrm>
        </p:spPr>
        <p:txBody>
          <a:bodyPr>
            <a:normAutofit fontScale="92500" lnSpcReduction="20000"/>
          </a:bodyPr>
          <a:lstStyle/>
          <a:p>
            <a:r>
              <a:rPr lang="hu-HU" altLang="hu-HU" dirty="0" err="1"/>
              <a:t>Tálasi</a:t>
            </a:r>
            <a:r>
              <a:rPr lang="hu-HU" altLang="hu-HU" dirty="0"/>
              <a:t> István, 1910-1984</a:t>
            </a:r>
          </a:p>
          <a:p>
            <a:pPr lvl="1">
              <a:lnSpc>
                <a:spcPct val="90000"/>
              </a:lnSpc>
            </a:pPr>
            <a:r>
              <a:rPr lang="hu-HU" altLang="hu-HU" sz="2400" dirty="0"/>
              <a:t>prof., Budapest, </a:t>
            </a:r>
          </a:p>
          <a:p>
            <a:pPr lvl="1">
              <a:lnSpc>
                <a:spcPct val="90000"/>
              </a:lnSpc>
            </a:pPr>
            <a:r>
              <a:rPr lang="hu-HU" altLang="hu-HU" sz="2400" dirty="0"/>
              <a:t>földművelés, tudománytörténet, </a:t>
            </a:r>
          </a:p>
          <a:p>
            <a:pPr lvl="1">
              <a:lnSpc>
                <a:spcPct val="90000"/>
              </a:lnSpc>
            </a:pPr>
            <a:r>
              <a:rPr lang="hu-HU" altLang="hu-HU" sz="2400" i="1" dirty="0"/>
              <a:t>Kiskunság</a:t>
            </a:r>
            <a:r>
              <a:rPr lang="hu-HU" altLang="hu-HU" sz="2400" dirty="0"/>
              <a:t>, 1977. </a:t>
            </a:r>
            <a:br>
              <a:rPr lang="hu-HU" altLang="hu-HU" sz="2400" dirty="0"/>
            </a:br>
            <a:endParaRPr lang="hu-HU" altLang="hu-HU" sz="2400" dirty="0"/>
          </a:p>
          <a:p>
            <a:r>
              <a:rPr lang="hu-HU" altLang="hu-HU" dirty="0"/>
              <a:t>Gunda Béla, 1911-1994</a:t>
            </a:r>
          </a:p>
          <a:p>
            <a:pPr lvl="1"/>
            <a:r>
              <a:rPr lang="hu-HU" altLang="hu-HU" sz="2400" dirty="0"/>
              <a:t>prof., Kolozsvár, Debrecen, </a:t>
            </a:r>
          </a:p>
          <a:p>
            <a:pPr lvl="1"/>
            <a:r>
              <a:rPr lang="hu-HU" altLang="hu-HU" sz="2400" dirty="0"/>
              <a:t>összehasonlítás</a:t>
            </a:r>
          </a:p>
          <a:p>
            <a:pPr lvl="1"/>
            <a:r>
              <a:rPr lang="hu-HU" altLang="hu-HU" sz="2400" i="1" dirty="0"/>
              <a:t>Néprajzi gyűjtőúton</a:t>
            </a:r>
            <a:r>
              <a:rPr lang="hu-HU" altLang="hu-HU" sz="2400" dirty="0"/>
              <a:t>, 1956. </a:t>
            </a:r>
          </a:p>
          <a:p>
            <a:pPr marL="457200" lvl="1" indent="0">
              <a:buNone/>
            </a:pPr>
            <a:endParaRPr lang="hu-HU" altLang="hu-HU" dirty="0" smtClean="0"/>
          </a:p>
          <a:p>
            <a:r>
              <a:rPr lang="hu-HU" altLang="hu-HU" sz="2800" dirty="0" smtClean="0"/>
              <a:t>Fél Edit, </a:t>
            </a:r>
            <a:br>
              <a:rPr lang="hu-HU" altLang="hu-HU" sz="2800" dirty="0" smtClean="0"/>
            </a:br>
            <a:r>
              <a:rPr lang="hu-HU" altLang="hu-HU" sz="2800" dirty="0" smtClean="0"/>
              <a:t>1910-1988</a:t>
            </a:r>
          </a:p>
          <a:p>
            <a:pPr lvl="1"/>
            <a:r>
              <a:rPr lang="hu-HU" altLang="hu-HU" sz="2400" dirty="0" smtClean="0"/>
              <a:t>muzeológus, textil, népművészet </a:t>
            </a:r>
          </a:p>
          <a:p>
            <a:pPr lvl="1"/>
            <a:r>
              <a:rPr lang="hu-HU" altLang="hu-HU" sz="2400" dirty="0" smtClean="0"/>
              <a:t>társadalomnéprajz, </a:t>
            </a:r>
          </a:p>
          <a:p>
            <a:pPr lvl="1"/>
            <a:r>
              <a:rPr lang="hu-HU" altLang="hu-HU" sz="2400" dirty="0" smtClean="0"/>
              <a:t>Átány-kutatás</a:t>
            </a:r>
          </a:p>
          <a:p>
            <a:pPr marL="457200" lvl="1" indent="0">
              <a:buNone/>
            </a:pPr>
            <a:endParaRPr lang="hu-HU" altLang="hu-HU" dirty="0"/>
          </a:p>
          <a:p>
            <a:pPr lvl="1"/>
            <a:endParaRPr lang="hu-HU" altLang="hu-HU" dirty="0"/>
          </a:p>
        </p:txBody>
      </p:sp>
      <p:pic>
        <p:nvPicPr>
          <p:cNvPr id="75780" name="Picture 4" descr="5_04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09650"/>
            <a:ext cx="1295748" cy="177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5_02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60" y="3212977"/>
            <a:ext cx="1155328" cy="15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Fel-Edit_Regi-fal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7972"/>
            <a:ext cx="1331740" cy="18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E) Jelenkor</a:t>
            </a:r>
            <a:r>
              <a:rPr lang="hu-HU" dirty="0" smtClean="0"/>
              <a:t>, ezredforduló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hu-HU" dirty="0" smtClean="0"/>
              <a:t>Táguló szakmai határok</a:t>
            </a:r>
          </a:p>
          <a:p>
            <a:r>
              <a:rPr lang="hu-HU" dirty="0" smtClean="0"/>
              <a:t>Aktuális problémák</a:t>
            </a:r>
          </a:p>
          <a:p>
            <a:r>
              <a:rPr lang="hu-HU" dirty="0" smtClean="0"/>
              <a:t>Forráselemzés, forráskritika</a:t>
            </a:r>
          </a:p>
          <a:p>
            <a:r>
              <a:rPr lang="hu-HU" dirty="0" smtClean="0"/>
              <a:t>Szakmai műhelyek,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3736407"/>
          </a:xfrm>
        </p:spPr>
        <p:txBody>
          <a:bodyPr>
            <a:spAutoFit/>
          </a:bodyPr>
          <a:lstStyle/>
          <a:p>
            <a:r>
              <a:rPr lang="hu-HU" dirty="0" err="1" smtClean="0"/>
              <a:t>Voigt</a:t>
            </a:r>
            <a:r>
              <a:rPr lang="hu-HU" dirty="0" smtClean="0"/>
              <a:t> Vilmos, </a:t>
            </a:r>
            <a:br>
              <a:rPr lang="hu-HU" dirty="0" smtClean="0"/>
            </a:br>
            <a:r>
              <a:rPr lang="hu-HU" dirty="0" smtClean="0"/>
              <a:t>Paládi-Kovács Attila, </a:t>
            </a:r>
            <a:br>
              <a:rPr lang="hu-HU" dirty="0" smtClean="0"/>
            </a:br>
            <a:r>
              <a:rPr lang="hu-HU" dirty="0" smtClean="0"/>
              <a:t>Kósa László, </a:t>
            </a:r>
          </a:p>
          <a:p>
            <a:r>
              <a:rPr lang="hu-HU" dirty="0" smtClean="0"/>
              <a:t>Barna Gábor, Vargyas Gábor, </a:t>
            </a:r>
          </a:p>
          <a:p>
            <a:r>
              <a:rPr lang="hu-HU" dirty="0" smtClean="0"/>
              <a:t>és még sokan mások… 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364D-1219-4C6E-A95C-4C71E798C793}" type="slidenum">
              <a:rPr lang="hu-HU" altLang="hu-HU" smtClean="0"/>
              <a:pPr/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7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264F-7A2F-4421-B295-63C056B06DEB}" type="slidenum">
              <a:rPr lang="hu-HU" altLang="hu-HU"/>
              <a:pPr/>
              <a:t>23</a:t>
            </a:fld>
            <a:endParaRPr lang="hu-HU" altLang="hu-HU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u-HU" altLang="hu-HU"/>
              <a:t>Kutatástörténet: ajánlott olvasmányok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hu-HU" altLang="hu-HU" sz="2800" dirty="0"/>
              <a:t>Kósa László: </a:t>
            </a:r>
            <a:r>
              <a:rPr lang="hu-HU" altLang="hu-HU" sz="2800" i="1" dirty="0"/>
              <a:t>A magyar néprajz tudománytörténete</a:t>
            </a:r>
            <a:r>
              <a:rPr lang="hu-HU" altLang="hu-HU" sz="2800" dirty="0"/>
              <a:t>. Budapest, Osiris, 2001. </a:t>
            </a:r>
            <a:endParaRPr lang="hu-HU" altLang="hu-HU" sz="2800" dirty="0" smtClean="0"/>
          </a:p>
          <a:p>
            <a:pPr marL="742950" lvl="2" indent="-342900"/>
            <a:r>
              <a:rPr lang="hu-HU" altLang="hu-HU" sz="2000" smtClean="0">
                <a:hlinkClick r:id="rId2"/>
              </a:rPr>
              <a:t>https</a:t>
            </a:r>
            <a:r>
              <a:rPr lang="hu-HU" altLang="hu-HU" sz="2000" dirty="0">
                <a:hlinkClick r:id="rId2"/>
              </a:rPr>
              <a:t>://www.tankonyvtar.hu/hu/tartalom/tkt/magyar-neprajz/ch03s02.html</a:t>
            </a:r>
            <a:r>
              <a:rPr lang="hu-HU" altLang="hu-HU" sz="2000" dirty="0"/>
              <a:t> </a:t>
            </a:r>
          </a:p>
          <a:p>
            <a:endParaRPr lang="hu-HU" alt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240-7FF9-4228-B712-D0D8DCDFCDFC}" type="slidenum">
              <a:rPr lang="hu-HU" altLang="hu-HU" smtClean="0"/>
              <a:pPr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968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E5344-AABB-4700-966F-9341091D343F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Korszakok, etnográfia</a:t>
            </a:r>
            <a:br>
              <a:rPr lang="hu-HU" altLang="hu-HU"/>
            </a:br>
            <a:r>
              <a:rPr lang="hu-HU" altLang="hu-HU"/>
              <a:t>Paládi-Kovács Attila felosztásában, 2011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/>
              <a:t>Előfutárok, országismeret, népismeret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Romantika és reformkor: 1822-1849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Retardáció és posztromantika: 1850-1872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Pozitivizmus, intézmények: 1872-1889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Evolucionizmus, tárgyi néprajz: 1889-1919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Tárgyi néprajz, őstörténeti irány, népművészet: 1920-1934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A néprajz mint nemzeti tudomány: 1932-1949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Anyagi kultúra kutatása: 1949-1990</a:t>
            </a:r>
          </a:p>
          <a:p>
            <a:pPr>
              <a:lnSpc>
                <a:spcPct val="80000"/>
              </a:lnSpc>
            </a:pPr>
            <a:r>
              <a:rPr lang="hu-HU" altLang="hu-HU" sz="2800"/>
              <a:t>Ezredforduló: 1990-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Előfutárok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smtClean="0"/>
              <a:t>Milyen az ország, a birodalom állapota</a:t>
            </a:r>
          </a:p>
          <a:p>
            <a:r>
              <a:rPr lang="hu-HU" altLang="hu-HU" dirty="0" smtClean="0"/>
              <a:t>Kire, mire lehet építeni</a:t>
            </a:r>
          </a:p>
          <a:p>
            <a:r>
              <a:rPr lang="hu-HU" altLang="hu-HU" dirty="0" smtClean="0"/>
              <a:t>Adózók, műveltség, vallásosság</a:t>
            </a:r>
          </a:p>
          <a:p>
            <a:r>
              <a:rPr lang="hu-HU" altLang="hu-HU" dirty="0" err="1" smtClean="0"/>
              <a:t>Országleírások</a:t>
            </a:r>
            <a:r>
              <a:rPr lang="hu-HU" altLang="hu-HU" dirty="0" smtClean="0"/>
              <a:t>:</a:t>
            </a:r>
          </a:p>
          <a:p>
            <a:pPr lvl="1"/>
            <a:r>
              <a:rPr lang="hu-HU" altLang="hu-HU" dirty="0" smtClean="0"/>
              <a:t>Bél </a:t>
            </a:r>
            <a:r>
              <a:rPr lang="hu-HU" altLang="hu-HU" dirty="0"/>
              <a:t>Mátyás, </a:t>
            </a:r>
            <a:r>
              <a:rPr lang="hu-HU" altLang="hu-HU" dirty="0" err="1"/>
              <a:t>Tessedik</a:t>
            </a:r>
            <a:r>
              <a:rPr lang="hu-HU" altLang="hu-HU" dirty="0"/>
              <a:t> </a:t>
            </a:r>
            <a:r>
              <a:rPr lang="hu-HU" altLang="hu-HU" dirty="0" smtClean="0"/>
              <a:t>Sámuel </a:t>
            </a:r>
            <a:endParaRPr lang="hu-HU" alt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240-7FF9-4228-B712-D0D8DCDFCDFC}" type="slidenum">
              <a:rPr lang="hu-HU" altLang="hu-HU" smtClean="0"/>
              <a:pPr/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386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B4AD-C99E-4595-9A18-A5BE37391C6C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775" y="274638"/>
            <a:ext cx="5926138" cy="850900"/>
          </a:xfrm>
        </p:spPr>
        <p:txBody>
          <a:bodyPr/>
          <a:lstStyle/>
          <a:p>
            <a:r>
              <a:rPr lang="hu-HU" altLang="hu-HU" sz="2800"/>
              <a:t>BÉL MÁTYÁS, </a:t>
            </a:r>
            <a:br>
              <a:rPr lang="hu-HU" altLang="hu-HU" sz="2800"/>
            </a:br>
            <a:r>
              <a:rPr lang="hu-HU" altLang="hu-HU" sz="2800"/>
              <a:t>1684–1749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484438" y="1196975"/>
            <a:ext cx="6443662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 smtClean="0"/>
              <a:t>Evangélikus lelkész Pozsonyban, </a:t>
            </a:r>
            <a:br>
              <a:rPr lang="hu-HU" altLang="hu-HU" sz="2400" dirty="0" smtClean="0"/>
            </a:br>
            <a:r>
              <a:rPr lang="hu-HU" altLang="hu-HU" sz="2400" dirty="0" smtClean="0"/>
              <a:t>főként latinul írt </a:t>
            </a: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Fő műve: </a:t>
            </a:r>
            <a:r>
              <a:rPr lang="hu-HU" altLang="hu-HU" sz="2400" i="1" dirty="0" err="1" smtClean="0"/>
              <a:t>Notitia</a:t>
            </a:r>
            <a:r>
              <a:rPr lang="hu-HU" altLang="hu-HU" sz="2400" i="1" dirty="0" smtClean="0"/>
              <a:t> </a:t>
            </a:r>
            <a:r>
              <a:rPr lang="hu-HU" altLang="hu-HU" sz="2400" i="1" dirty="0"/>
              <a:t>Hungariae </a:t>
            </a:r>
            <a:r>
              <a:rPr lang="hu-HU" altLang="hu-HU" sz="2400" i="1" dirty="0" err="1"/>
              <a:t>novae</a:t>
            </a:r>
            <a:r>
              <a:rPr lang="hu-HU" altLang="hu-HU" sz="2400" i="1" dirty="0"/>
              <a:t> </a:t>
            </a:r>
            <a:r>
              <a:rPr lang="hu-HU" altLang="hu-HU" sz="2400" i="1" dirty="0" err="1"/>
              <a:t>historico-geographica</a:t>
            </a:r>
            <a:r>
              <a:rPr lang="hu-HU" altLang="hu-HU" sz="2400" i="1" dirty="0"/>
              <a:t> </a:t>
            </a:r>
            <a:r>
              <a:rPr lang="hu-HU" altLang="hu-HU" sz="2400" i="1" dirty="0" smtClean="0"/>
              <a:t/>
            </a:r>
            <a:br>
              <a:rPr lang="hu-HU" altLang="hu-HU" sz="2400" i="1" dirty="0" smtClean="0"/>
            </a:br>
            <a:r>
              <a:rPr lang="hu-HU" altLang="hu-HU" sz="2400" dirty="0" smtClean="0"/>
              <a:t>I–IV</a:t>
            </a:r>
            <a:r>
              <a:rPr lang="hu-HU" altLang="hu-HU" sz="2400" dirty="0"/>
              <a:t>. és V. k. fele Pozsony, 1735–1742. </a:t>
            </a:r>
          </a:p>
          <a:p>
            <a:pPr>
              <a:lnSpc>
                <a:spcPct val="90000"/>
              </a:lnSpc>
            </a:pPr>
            <a:r>
              <a:rPr lang="hu-HU" altLang="hu-HU" sz="2400" dirty="0"/>
              <a:t>Kiadva, lefordítva: Veszprém, Somogy, Zala</a:t>
            </a:r>
            <a:r>
              <a:rPr lang="hu-HU" altLang="hu-HU" sz="2400" dirty="0" smtClean="0"/>
              <a:t>, Esztergom, Heves, </a:t>
            </a:r>
            <a:r>
              <a:rPr lang="hu-HU" altLang="hu-HU" sz="2400" dirty="0"/>
              <a:t>Kunság, </a:t>
            </a:r>
            <a:r>
              <a:rPr lang="hu-HU" altLang="hu-HU" sz="2400" dirty="0" smtClean="0"/>
              <a:t>Jászság, Vas, Pest, Bodrogköz, Szabolcs, </a:t>
            </a:r>
            <a:r>
              <a:rPr lang="hu-HU" altLang="hu-HU" sz="2400" dirty="0"/>
              <a:t>Bihar</a:t>
            </a:r>
            <a:r>
              <a:rPr lang="hu-HU" altLang="hu-HU" sz="2400" dirty="0" smtClean="0"/>
              <a:t>, Tolna, </a:t>
            </a:r>
            <a:r>
              <a:rPr lang="hu-HU" altLang="hu-HU" sz="2400" dirty="0" err="1" smtClean="0"/>
              <a:t>Pest-Pilis-Solt</a:t>
            </a:r>
            <a:r>
              <a:rPr lang="hu-HU" altLang="hu-HU" sz="2400" dirty="0"/>
              <a:t>, </a:t>
            </a:r>
            <a:r>
              <a:rPr lang="hu-HU" altLang="hu-HU" sz="2400" dirty="0" smtClean="0"/>
              <a:t>Csongrád, Veszprém</a:t>
            </a: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dirty="0"/>
              <a:t>Bél Mátyás: </a:t>
            </a:r>
            <a:r>
              <a:rPr lang="hu-HU" altLang="hu-HU" sz="2400" i="1" dirty="0"/>
              <a:t>Magyarország népének élete. </a:t>
            </a:r>
            <a:r>
              <a:rPr lang="hu-HU" altLang="hu-HU" sz="2400" dirty="0"/>
              <a:t>Válogatta: </a:t>
            </a:r>
            <a:r>
              <a:rPr lang="hu-HU" altLang="hu-HU" sz="2400" dirty="0" err="1"/>
              <a:t>Wellmann</a:t>
            </a:r>
            <a:r>
              <a:rPr lang="hu-HU" altLang="hu-HU" sz="2400" dirty="0"/>
              <a:t> Imre. Budapest, 1984. </a:t>
            </a:r>
          </a:p>
          <a:p>
            <a:pPr>
              <a:lnSpc>
                <a:spcPct val="90000"/>
              </a:lnSpc>
            </a:pPr>
            <a:r>
              <a:rPr lang="hu-HU" altLang="hu-HU" sz="2400" i="1" dirty="0"/>
              <a:t>Hungáriából Magyarország felé</a:t>
            </a:r>
            <a:r>
              <a:rPr lang="hu-HU" altLang="hu-HU" sz="2400" dirty="0"/>
              <a:t>. Vál.: Tarnai Andor. Budapest, 1984.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u-HU" altLang="hu-HU" sz="2400" b="1" dirty="0" smtClean="0"/>
              <a:t>Reális </a:t>
            </a:r>
            <a:r>
              <a:rPr lang="hu-HU" altLang="hu-HU" sz="2400" b="1" dirty="0" err="1" smtClean="0"/>
              <a:t>országismeret</a:t>
            </a:r>
            <a:r>
              <a:rPr lang="hu-HU" altLang="hu-HU" sz="2400" b="1" dirty="0" smtClean="0"/>
              <a:t/>
            </a:r>
            <a:br>
              <a:rPr lang="hu-HU" altLang="hu-HU" sz="2400" b="1" dirty="0" smtClean="0"/>
            </a:br>
            <a:r>
              <a:rPr lang="hu-HU" altLang="hu-HU" sz="2400" b="1" dirty="0" smtClean="0"/>
              <a:t>birodalmi érdek</a:t>
            </a:r>
            <a:endParaRPr lang="hu-HU" altLang="hu-HU" sz="2400" b="1" dirty="0"/>
          </a:p>
        </p:txBody>
      </p:sp>
      <p:pic>
        <p:nvPicPr>
          <p:cNvPr id="18440" name="Picture 8" descr="bel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050"/>
            <a:ext cx="21812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5. Bányavárosok a legkegyelmesebb királyok uralkodása alatt Válogatás  Bél Mátyás leírásaibó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t="5104" r="8414" b="6302"/>
          <a:stretch>
            <a:fillRect/>
          </a:stretch>
        </p:blipFill>
        <p:spPr bwMode="auto">
          <a:xfrm>
            <a:off x="457200" y="3789363"/>
            <a:ext cx="181133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7C4C-39A1-4D95-97B5-38C07923CEA9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6632"/>
            <a:ext cx="5997575" cy="792089"/>
          </a:xfrm>
        </p:spPr>
        <p:txBody>
          <a:bodyPr/>
          <a:lstStyle/>
          <a:p>
            <a:r>
              <a:rPr lang="hu-HU" altLang="hu-HU" sz="2800" dirty="0"/>
              <a:t>TESSEDIK </a:t>
            </a:r>
            <a:r>
              <a:rPr lang="hu-HU" altLang="hu-HU" sz="2800" dirty="0" smtClean="0"/>
              <a:t>SÁMUEL, 1742–1820</a:t>
            </a:r>
            <a:endParaRPr lang="hu-HU" altLang="hu-HU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499" y="908721"/>
            <a:ext cx="6614989" cy="58127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dirty="0" smtClean="0"/>
              <a:t>Evangélikus lelkész Szarvason, </a:t>
            </a:r>
            <a:br>
              <a:rPr lang="hu-HU" altLang="hu-HU" sz="2400" dirty="0" smtClean="0"/>
            </a:br>
            <a:r>
              <a:rPr lang="hu-HU" altLang="hu-HU" sz="2400" dirty="0" smtClean="0"/>
              <a:t>németül, szlovákul, latinul írt </a:t>
            </a:r>
            <a:endParaRPr lang="hu-HU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i="1" dirty="0" smtClean="0"/>
              <a:t>A’ </a:t>
            </a:r>
            <a:r>
              <a:rPr lang="hu-HU" altLang="hu-HU" sz="2400" i="1" dirty="0"/>
              <a:t>paraszt ember Magyarországban </a:t>
            </a:r>
            <a:r>
              <a:rPr lang="hu-HU" altLang="hu-HU" sz="2400" i="1" dirty="0" err="1"/>
              <a:t>mitsoda</a:t>
            </a:r>
            <a:r>
              <a:rPr lang="hu-HU" altLang="hu-HU" sz="2400" i="1" dirty="0"/>
              <a:t> és mi lehetne </a:t>
            </a:r>
            <a:r>
              <a:rPr lang="hu-HU" altLang="hu-HU" sz="2400" dirty="0"/>
              <a:t>(Kónyi János fordítása, Pécs, 1786); </a:t>
            </a:r>
            <a:endParaRPr lang="en-US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i="1" dirty="0"/>
              <a:t>Önéletleírás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(Ford. Zsilinszky </a:t>
            </a:r>
            <a:r>
              <a:rPr lang="hu-HU" altLang="hu-HU" sz="2400" dirty="0"/>
              <a:t>Mihály, Pest, 1873 és Nádor Jenő, Szarvas, 1942); </a:t>
            </a:r>
            <a:endParaRPr lang="hu-HU" altLang="hu-HU" sz="2400" dirty="0" smtClean="0"/>
          </a:p>
          <a:p>
            <a:pPr lvl="1">
              <a:lnSpc>
                <a:spcPct val="90000"/>
              </a:lnSpc>
            </a:pPr>
            <a:r>
              <a:rPr lang="hu-HU" altLang="hu-HU" sz="2000" dirty="0" smtClean="0"/>
              <a:t>Két házasság, 13+5 gyermek, +9+1 és 2 örökbefogadott</a:t>
            </a:r>
            <a:endParaRPr lang="en-US" altLang="hu-HU" sz="2000" dirty="0"/>
          </a:p>
          <a:p>
            <a:pPr>
              <a:lnSpc>
                <a:spcPct val="90000"/>
              </a:lnSpc>
            </a:pPr>
            <a:r>
              <a:rPr lang="hu-HU" altLang="hu-HU" sz="2400" i="1" dirty="0"/>
              <a:t>Szarvasi nevezetességek </a:t>
            </a:r>
            <a:r>
              <a:rPr lang="hu-HU" altLang="hu-HU" sz="2400" i="1" dirty="0" smtClean="0"/>
              <a:t/>
            </a:r>
            <a:br>
              <a:rPr lang="hu-HU" altLang="hu-HU" sz="2400" i="1" dirty="0" smtClean="0"/>
            </a:br>
            <a:r>
              <a:rPr lang="hu-HU" altLang="hu-HU" sz="2400" dirty="0" smtClean="0"/>
              <a:t>(Ford</a:t>
            </a:r>
            <a:r>
              <a:rPr lang="hu-HU" altLang="hu-HU" sz="2400" dirty="0"/>
              <a:t>. Nádor Jenő, Bp., 1938); </a:t>
            </a:r>
            <a:endParaRPr lang="en-US" altLang="hu-HU" sz="2400" dirty="0"/>
          </a:p>
          <a:p>
            <a:pPr>
              <a:lnSpc>
                <a:spcPct val="90000"/>
              </a:lnSpc>
            </a:pPr>
            <a:r>
              <a:rPr lang="hu-HU" altLang="hu-HU" sz="2400" i="1" dirty="0"/>
              <a:t>A parasztok állapotáról Magyarországon </a:t>
            </a:r>
            <a:r>
              <a:rPr lang="hu-HU" altLang="hu-HU" sz="2400" dirty="0"/>
              <a:t>(Berzeviczy Gergellyel. </a:t>
            </a:r>
            <a:r>
              <a:rPr lang="hu-HU" altLang="hu-HU" sz="2400" dirty="0" smtClean="0"/>
              <a:t>Szerk. Zsigmond </a:t>
            </a:r>
            <a:r>
              <a:rPr lang="hu-HU" altLang="hu-HU" sz="2400" dirty="0"/>
              <a:t>Gábor, Bp., 1979</a:t>
            </a:r>
            <a:r>
              <a:rPr lang="hu-HU" altLang="hu-HU" sz="2400" dirty="0" smtClean="0"/>
              <a:t>). </a:t>
            </a:r>
            <a:r>
              <a:rPr lang="hu-HU" altLang="hu-HU" sz="2400" dirty="0"/>
              <a:t>Neten: MEK, </a:t>
            </a:r>
            <a:r>
              <a:rPr lang="hu-HU" altLang="hu-HU" sz="2000" dirty="0">
                <a:hlinkClick r:id="rId2"/>
              </a:rPr>
              <a:t>http://</a:t>
            </a:r>
            <a:r>
              <a:rPr lang="hu-HU" altLang="hu-HU" sz="2000" dirty="0" smtClean="0">
                <a:hlinkClick r:id="rId2"/>
              </a:rPr>
              <a:t>mek.oszk.hu/04800/04869/html/index.htm</a:t>
            </a:r>
            <a:r>
              <a:rPr lang="hu-HU" altLang="hu-HU" sz="2400" dirty="0" smtClean="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u-HU" altLang="hu-HU" sz="2400" b="1" dirty="0" smtClean="0"/>
              <a:t>A nép felemelése, nevelés által, iskola</a:t>
            </a:r>
            <a:endParaRPr lang="hu-HU" altLang="hu-HU" sz="2400" b="1" dirty="0"/>
          </a:p>
        </p:txBody>
      </p:sp>
      <p:pic>
        <p:nvPicPr>
          <p:cNvPr id="29701" name="Picture 5" descr="1199-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0986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2171gf95331c"/>
          <p:cNvPicPr>
            <a:picLocks noChangeAspect="1" noChangeArrowheads="1"/>
          </p:cNvPicPr>
          <p:nvPr/>
        </p:nvPicPr>
        <p:blipFill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87725"/>
            <a:ext cx="2025650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B</a:t>
            </a:r>
            <a:r>
              <a:rPr lang="hu-HU" altLang="hu-HU" dirty="0" smtClean="0"/>
              <a:t>) Reformkor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nemzeti kultúra-építés,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/>
              <a:t>ö</a:t>
            </a:r>
            <a:r>
              <a:rPr lang="hu-HU" altLang="hu-HU" sz="2800" dirty="0" smtClean="0"/>
              <a:t>nazonosság</a:t>
            </a:r>
            <a:r>
              <a:rPr lang="hu-HU" altLang="hu-HU" sz="2800" dirty="0" smtClean="0"/>
              <a:t>: kik vagyunk, mi a sajátunk,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„miben” áll a magyar nemzetiség”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/>
              <a:t>határok, </a:t>
            </a:r>
            <a:r>
              <a:rPr lang="hu-HU" altLang="hu-HU" sz="2800" dirty="0" smtClean="0"/>
              <a:t>hatások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smtClean="0"/>
              <a:t>Utazók és gyűjtők</a:t>
            </a:r>
            <a:endParaRPr lang="hu-HU" altLang="hu-HU" sz="2800" dirty="0" smtClean="0"/>
          </a:p>
          <a:p>
            <a:pPr marL="0" indent="0">
              <a:lnSpc>
                <a:spcPct val="80000"/>
              </a:lnSpc>
              <a:buNone/>
            </a:pPr>
            <a:endParaRPr lang="hu-HU" altLang="hu-HU" sz="2800" dirty="0"/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 err="1" smtClean="0"/>
              <a:t>Csaplovics</a:t>
            </a:r>
            <a:r>
              <a:rPr lang="hu-HU" altLang="hu-HU" sz="2800" dirty="0" smtClean="0"/>
              <a:t> </a:t>
            </a:r>
            <a:r>
              <a:rPr lang="hu-HU" altLang="hu-HU" sz="2800" dirty="0"/>
              <a:t>János, Fényes Elek, </a:t>
            </a:r>
          </a:p>
          <a:p>
            <a:pPr marL="609600" indent="-609600">
              <a:lnSpc>
                <a:spcPct val="80000"/>
              </a:lnSpc>
            </a:pPr>
            <a:r>
              <a:rPr lang="hu-HU" altLang="hu-HU" sz="2800" dirty="0"/>
              <a:t>Erdélyi János, Ipolyi Arnold, Arany László, Kriza János,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1240-7FF9-4228-B712-D0D8DCDFCDFC}" type="slidenum">
              <a:rPr lang="hu-HU" altLang="hu-HU" smtClean="0"/>
              <a:pPr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80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405F-038C-45DC-9BC6-1B81E9B22E4C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832648" cy="706437"/>
          </a:xfrm>
        </p:spPr>
        <p:txBody>
          <a:bodyPr/>
          <a:lstStyle/>
          <a:p>
            <a:pPr algn="l"/>
            <a:r>
              <a:rPr lang="hu-HU" altLang="hu-HU" sz="2800" dirty="0"/>
              <a:t>CSAPLOVICS JÁNOS, </a:t>
            </a:r>
            <a:r>
              <a:rPr lang="hu-HU" altLang="hu-HU" sz="2800" dirty="0" smtClean="0"/>
              <a:t>1780–1847</a:t>
            </a:r>
            <a:endParaRPr lang="hu-HU" altLang="hu-HU" sz="2800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1340768"/>
            <a:ext cx="5698977" cy="5183857"/>
          </a:xfrm>
        </p:spPr>
        <p:txBody>
          <a:bodyPr/>
          <a:lstStyle/>
          <a:p>
            <a:r>
              <a:rPr lang="hu-HU" altLang="hu-HU" sz="2000" dirty="0" smtClean="0"/>
              <a:t>Ügyvéd, hivatalnok</a:t>
            </a:r>
          </a:p>
          <a:p>
            <a:r>
              <a:rPr lang="hu-HU" altLang="hu-HU" sz="2000" dirty="0" smtClean="0"/>
              <a:t>Német, latin, magyar nyelvű munkái vannak</a:t>
            </a:r>
          </a:p>
          <a:p>
            <a:r>
              <a:rPr lang="hu-HU" altLang="hu-HU" sz="2000" dirty="0" err="1" smtClean="0"/>
              <a:t>Hungarus</a:t>
            </a:r>
            <a:r>
              <a:rPr lang="hu-HU" altLang="hu-HU" sz="2000" dirty="0" smtClean="0"/>
              <a:t> tudatú, szlovák </a:t>
            </a:r>
          </a:p>
          <a:p>
            <a:r>
              <a:rPr lang="hu-HU" altLang="hu-HU" sz="2000" dirty="0" smtClean="0"/>
              <a:t>Értékelése </a:t>
            </a:r>
            <a:r>
              <a:rPr lang="hu-HU" altLang="hu-HU" sz="2000" dirty="0" err="1" smtClean="0"/>
              <a:t>változato</a:t>
            </a:r>
            <a:r>
              <a:rPr lang="hu-HU" altLang="hu-HU" sz="2000" dirty="0" smtClean="0"/>
              <a:t>: előfutár, modern, </a:t>
            </a:r>
          </a:p>
          <a:p>
            <a:r>
              <a:rPr lang="sv-SE" altLang="hu-HU" sz="2000" dirty="0"/>
              <a:t> “a népeket mostani valóságos állapotjuk szerint minden tekintetben festeni”</a:t>
            </a:r>
            <a:endParaRPr lang="hu-HU" altLang="hu-HU" sz="2000" dirty="0"/>
          </a:p>
          <a:p>
            <a:r>
              <a:rPr lang="hu-HU" altLang="hu-HU" sz="2000" dirty="0" err="1" smtClean="0"/>
              <a:t>Ethnographiai</a:t>
            </a:r>
            <a:r>
              <a:rPr lang="hu-HU" altLang="hu-HU" sz="2000" dirty="0" smtClean="0"/>
              <a:t> Értekezés Magyarországról. </a:t>
            </a:r>
            <a:r>
              <a:rPr lang="hu-HU" altLang="hu-HU" sz="2000" i="1" dirty="0" smtClean="0"/>
              <a:t>Tudományos Gyűjtemény </a:t>
            </a:r>
            <a:r>
              <a:rPr lang="hu-HU" altLang="hu-HU" sz="2000" dirty="0"/>
              <a:t>1822. 3–4. sz</a:t>
            </a:r>
            <a:r>
              <a:rPr lang="hu-HU" altLang="hu-HU" sz="2000" dirty="0" smtClean="0"/>
              <a:t>., Reprint</a:t>
            </a:r>
            <a:r>
              <a:rPr lang="hu-HU" altLang="hu-HU" sz="2000" dirty="0"/>
              <a:t>: Budapest, 1990. </a:t>
            </a:r>
            <a:r>
              <a:rPr lang="en-US" altLang="hu-HU" sz="2000" dirty="0"/>
              <a:t> </a:t>
            </a:r>
            <a:endParaRPr lang="hu-HU" altLang="hu-HU" sz="2000" dirty="0" smtClean="0"/>
          </a:p>
          <a:p>
            <a:pPr lvl="1"/>
            <a:r>
              <a:rPr lang="hu-HU" altLang="hu-HU" sz="1600" dirty="0" smtClean="0"/>
              <a:t>Kritikája: </a:t>
            </a:r>
            <a:r>
              <a:rPr lang="hu-HU" altLang="hu-HU" sz="1600" dirty="0" err="1" smtClean="0"/>
              <a:t>Dóhovits</a:t>
            </a:r>
            <a:r>
              <a:rPr lang="hu-HU" altLang="hu-HU" sz="1600" dirty="0" smtClean="0"/>
              <a:t> Bazil: „ nehogy az </a:t>
            </a:r>
            <a:r>
              <a:rPr lang="hu-HU" sz="1600" dirty="0" err="1" smtClean="0"/>
              <a:t>Ethnographiából</a:t>
            </a:r>
            <a:r>
              <a:rPr lang="hu-HU" sz="1600" dirty="0" smtClean="0"/>
              <a:t> </a:t>
            </a:r>
            <a:r>
              <a:rPr lang="hu-HU" sz="1600" dirty="0"/>
              <a:t>– mely </a:t>
            </a:r>
            <a:r>
              <a:rPr lang="hu-HU" sz="1600" dirty="0" err="1"/>
              <a:t>Mathesissal</a:t>
            </a:r>
            <a:r>
              <a:rPr lang="hu-HU" sz="1600" dirty="0"/>
              <a:t> kezdődik – </a:t>
            </a:r>
            <a:r>
              <a:rPr lang="hu-HU" sz="1600" dirty="0" err="1"/>
              <a:t>tsináljon</a:t>
            </a:r>
            <a:r>
              <a:rPr lang="hu-HU" sz="1600" dirty="0"/>
              <a:t> utoljára </a:t>
            </a:r>
            <a:r>
              <a:rPr lang="hu-HU" sz="1600" dirty="0" err="1"/>
              <a:t>Poesist</a:t>
            </a:r>
            <a:r>
              <a:rPr lang="hu-HU" sz="1600" dirty="0"/>
              <a:t>”.</a:t>
            </a:r>
            <a:endParaRPr lang="en-US" altLang="hu-HU" sz="1600" dirty="0"/>
          </a:p>
          <a:p>
            <a:r>
              <a:rPr lang="hu-HU" altLang="hu-HU" sz="2000" dirty="0" err="1"/>
              <a:t>Gemälde</a:t>
            </a:r>
            <a:r>
              <a:rPr lang="hu-HU" altLang="hu-HU" sz="2000" dirty="0"/>
              <a:t> von </a:t>
            </a:r>
            <a:r>
              <a:rPr lang="hu-HU" altLang="hu-HU" sz="2000" dirty="0" err="1"/>
              <a:t>Ungern</a:t>
            </a:r>
            <a:r>
              <a:rPr lang="hu-HU" altLang="hu-HU" sz="2000" dirty="0"/>
              <a:t> (</a:t>
            </a:r>
            <a:r>
              <a:rPr lang="hu-HU" altLang="hu-HU" sz="2000" dirty="0" err="1"/>
              <a:t>Pesth</a:t>
            </a:r>
            <a:r>
              <a:rPr lang="hu-HU" altLang="hu-HU" sz="2000" dirty="0"/>
              <a:t>, 1822, 1829); </a:t>
            </a:r>
            <a:endParaRPr lang="hu-HU" altLang="hu-HU" sz="2000" dirty="0" smtClean="0"/>
          </a:p>
          <a:p>
            <a:pPr marL="0" indent="0" algn="ctr">
              <a:buNone/>
            </a:pPr>
            <a:r>
              <a:rPr lang="hu-HU" altLang="hu-HU" sz="2000" b="1" dirty="0" smtClean="0"/>
              <a:t>„Magyarország Európa kicsinyben”</a:t>
            </a:r>
            <a:endParaRPr lang="hu-HU" altLang="hu-HU" sz="2000" b="1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4"/>
            <a:ext cx="2670253" cy="39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1797</TotalTime>
  <Words>688</Words>
  <Application>Microsoft Office PowerPoint</Application>
  <PresentationFormat>Diavetítés a képernyőre (4:3 oldalarány)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Alapértelmezett terv</vt:lpstr>
      <vt:lpstr>2. A néprajzi érdeklődés alakulása </vt:lpstr>
      <vt:lpstr>PowerPoint bemutató</vt:lpstr>
      <vt:lpstr>PowerPoint bemutató</vt:lpstr>
      <vt:lpstr>Korszakok, etnográfia Paládi-Kovács Attila felosztásában, 2011</vt:lpstr>
      <vt:lpstr>A) Előfutárok</vt:lpstr>
      <vt:lpstr>BÉL MÁTYÁS,  1684–1749</vt:lpstr>
      <vt:lpstr>TESSEDIK SÁMUEL, 1742–1820</vt:lpstr>
      <vt:lpstr>B) Reformkor</vt:lpstr>
      <vt:lpstr>CSAPLOVICS JÁNOS, 1780–1847</vt:lpstr>
      <vt:lpstr>FÉNYES ELEK 1807-1876</vt:lpstr>
      <vt:lpstr>C) Pozitivizmus</vt:lpstr>
      <vt:lpstr>Pozitivizmus: intézmények</vt:lpstr>
      <vt:lpstr>Herman Ottó  (Breznóbánya, 1835–Bp., 1914)</vt:lpstr>
      <vt:lpstr>Jankó János  (Pest, 1868–Borszék, 1902)</vt:lpstr>
      <vt:lpstr>GYÖRFFY ISTVÁN  (Karcag, 1884–Bp., 1939)</vt:lpstr>
      <vt:lpstr>BÁTKY ZSIGMOND    VISKI KÁROLY   (Kocs, 1874–Bp., 1939)  (Torda, 1882–Bp., 1945)</vt:lpstr>
      <vt:lpstr>Összegzés: A magyarság néprajza   Szerk.: Györffy István, Bátky Zsigmond, Viski Károly Budapest, 1933-1937</vt:lpstr>
      <vt:lpstr>D) 20. század második fele, fejlemények</vt:lpstr>
      <vt:lpstr>Magyar Néprajzi Lexikon</vt:lpstr>
      <vt:lpstr>Magyar Néprajz  8 kötetben</vt:lpstr>
      <vt:lpstr>20. század második fele, jelentős kutatók</vt:lpstr>
      <vt:lpstr>E) Jelenkor, ezredforduló</vt:lpstr>
      <vt:lpstr>Kutatástörténet: ajánlott olvasmányok</vt:lpstr>
    </vt:vector>
  </TitlesOfParts>
  <Company>ELTE BTK Néprajz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Jankó János (Pest, 1868–Borszék, 1902)</dc:title>
  <dc:creator>Mohay Tamás</dc:creator>
  <cp:lastModifiedBy>Mohay Tamás</cp:lastModifiedBy>
  <cp:revision>137</cp:revision>
  <dcterms:created xsi:type="dcterms:W3CDTF">2005-02-27T18:22:29Z</dcterms:created>
  <dcterms:modified xsi:type="dcterms:W3CDTF">2019-09-18T08:15:34Z</dcterms:modified>
</cp:coreProperties>
</file>