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6" r:id="rId3"/>
    <p:sldId id="265" r:id="rId4"/>
    <p:sldId id="338" r:id="rId5"/>
    <p:sldId id="257" r:id="rId6"/>
    <p:sldId id="270" r:id="rId7"/>
    <p:sldId id="267" r:id="rId8"/>
    <p:sldId id="339" r:id="rId9"/>
    <p:sldId id="340" r:id="rId10"/>
    <p:sldId id="341" r:id="rId11"/>
    <p:sldId id="276" r:id="rId12"/>
    <p:sldId id="280" r:id="rId13"/>
    <p:sldId id="278" r:id="rId14"/>
    <p:sldId id="279" r:id="rId15"/>
    <p:sldId id="281" r:id="rId16"/>
    <p:sldId id="259" r:id="rId17"/>
    <p:sldId id="335" r:id="rId18"/>
    <p:sldId id="258" r:id="rId19"/>
    <p:sldId id="291" r:id="rId20"/>
    <p:sldId id="297" r:id="rId21"/>
    <p:sldId id="318" r:id="rId22"/>
    <p:sldId id="298" r:id="rId23"/>
    <p:sldId id="301" r:id="rId24"/>
    <p:sldId id="302" r:id="rId25"/>
    <p:sldId id="309" r:id="rId26"/>
    <p:sldId id="312" r:id="rId27"/>
    <p:sldId id="327" r:id="rId28"/>
    <p:sldId id="320" r:id="rId29"/>
    <p:sldId id="261" r:id="rId30"/>
    <p:sldId id="332" r:id="rId31"/>
    <p:sldId id="333" r:id="rId32"/>
    <p:sldId id="334" r:id="rId3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40" autoAdjust="0"/>
    <p:restoredTop sz="94660" autoAdjust="0"/>
  </p:normalViewPr>
  <p:slideViewPr>
    <p:cSldViewPr>
      <p:cViewPr varScale="1">
        <p:scale>
          <a:sx n="73" d="100"/>
          <a:sy n="73" d="100"/>
        </p:scale>
        <p:origin x="-43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52D2A2-E2DB-486E-B564-FCFF3E022366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228722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5D6769-C826-49DF-8C41-1279624AD962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323994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188913"/>
            <a:ext cx="1943100" cy="5907087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4213" y="188913"/>
            <a:ext cx="5678487" cy="590708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BDFF63-E0BD-42B6-B062-8C053B8D3243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135958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B8AA24-A79F-4DAA-ABC2-B0AF452DE8A0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315640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606BEC-E316-45D6-A2EA-EB3D77DFFC09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011110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412875"/>
            <a:ext cx="3810000" cy="46831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3810000" cy="46831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14650F-3E6A-4068-B5F8-6799B705A65E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082434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5CEDFA-24DE-4731-9172-D675686C2A9C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179561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5A7C63-2445-4FDD-A6A1-C68AD11622A8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423122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CD00FE-9721-4C2F-863F-FEA8ACC3BB3D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867929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86529-5B5D-4F71-8584-C768E287A4BB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278509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48CF96-5932-4C45-A664-09D62DE4A7F7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941356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188913"/>
            <a:ext cx="77724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12875"/>
            <a:ext cx="7772400" cy="468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hu-HU" alt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hu-HU" alt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B5A7B3F-1F83-4CD7-95B5-7304BE909B3E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r>
              <a:rPr lang="hu-HU" altLang="hu-HU" sz="3600"/>
              <a:t>A néprajz Európában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r>
              <a:rPr lang="hu-HU" altLang="hu-HU" sz="3200"/>
              <a:t>kitekintés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Európai néprajzi folyóiratok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altLang="hu-HU" sz="2800" i="1" dirty="0" err="1"/>
              <a:t>Ethnologia</a:t>
            </a:r>
            <a:r>
              <a:rPr lang="hu-HU" altLang="hu-HU" sz="2800" i="1" dirty="0"/>
              <a:t> </a:t>
            </a:r>
            <a:r>
              <a:rPr lang="hu-HU" altLang="hu-HU" sz="2800" i="1" dirty="0" err="1"/>
              <a:t>Europaea</a:t>
            </a:r>
            <a:r>
              <a:rPr lang="hu-HU" altLang="hu-HU" sz="2800" i="1" dirty="0"/>
              <a:t> </a:t>
            </a:r>
            <a:r>
              <a:rPr lang="hu-HU" altLang="hu-HU" sz="2800" dirty="0"/>
              <a:t>(angol, német nyelven</a:t>
            </a:r>
            <a:r>
              <a:rPr lang="hu-HU" altLang="hu-HU" sz="2800" i="1" dirty="0"/>
              <a:t>)</a:t>
            </a:r>
          </a:p>
          <a:p>
            <a:r>
              <a:rPr lang="hu-HU" altLang="hu-HU" sz="2800" i="1" dirty="0" err="1"/>
              <a:t>L’Ethnologie</a:t>
            </a:r>
            <a:r>
              <a:rPr lang="hu-HU" altLang="hu-HU" sz="2800" i="1" dirty="0"/>
              <a:t> </a:t>
            </a:r>
            <a:r>
              <a:rPr lang="hu-HU" altLang="hu-HU" sz="2800" i="1" dirty="0" err="1"/>
              <a:t>francaise</a:t>
            </a:r>
            <a:r>
              <a:rPr lang="hu-HU" altLang="hu-HU" sz="2800" i="1" dirty="0"/>
              <a:t> </a:t>
            </a:r>
            <a:r>
              <a:rPr lang="hu-HU" altLang="hu-HU" sz="2800" dirty="0"/>
              <a:t>(Párizs)</a:t>
            </a:r>
          </a:p>
          <a:p>
            <a:r>
              <a:rPr lang="hu-HU" altLang="hu-HU" sz="2800" i="1" dirty="0" err="1"/>
              <a:t>Ethnologia</a:t>
            </a:r>
            <a:r>
              <a:rPr lang="hu-HU" altLang="hu-HU" sz="2800" i="1" dirty="0"/>
              <a:t> </a:t>
            </a:r>
            <a:r>
              <a:rPr lang="hu-HU" altLang="hu-HU" sz="2800" i="1" dirty="0" err="1"/>
              <a:t>Fennica</a:t>
            </a:r>
            <a:r>
              <a:rPr lang="hu-HU" altLang="hu-HU" sz="2800" i="1" dirty="0"/>
              <a:t> </a:t>
            </a:r>
            <a:r>
              <a:rPr lang="hu-HU" altLang="hu-HU" sz="2800" dirty="0"/>
              <a:t>(világnyelveken) </a:t>
            </a:r>
          </a:p>
          <a:p>
            <a:r>
              <a:rPr lang="hu-HU" altLang="hu-HU" sz="2800" i="1" dirty="0" err="1"/>
              <a:t>Ethnologia</a:t>
            </a:r>
            <a:r>
              <a:rPr lang="hu-HU" altLang="hu-HU" sz="2800" i="1" dirty="0"/>
              <a:t> </a:t>
            </a:r>
            <a:r>
              <a:rPr lang="hu-HU" altLang="hu-HU" sz="2800" i="1" dirty="0" err="1"/>
              <a:t>Scandinavica</a:t>
            </a:r>
            <a:r>
              <a:rPr lang="hu-HU" altLang="hu-HU" sz="2800" i="1" dirty="0"/>
              <a:t> </a:t>
            </a:r>
            <a:r>
              <a:rPr lang="hu-HU" altLang="hu-HU" sz="2800" dirty="0"/>
              <a:t>(világnyelveken) </a:t>
            </a:r>
          </a:p>
          <a:p>
            <a:r>
              <a:rPr lang="hu-HU" altLang="hu-HU" sz="2800" i="1" dirty="0" err="1"/>
              <a:t>Zeitschrift</a:t>
            </a:r>
            <a:r>
              <a:rPr lang="hu-HU" altLang="hu-HU" sz="2800" i="1" dirty="0"/>
              <a:t> </a:t>
            </a:r>
            <a:r>
              <a:rPr lang="hu-HU" altLang="hu-HU" sz="2800" i="1" dirty="0" err="1"/>
              <a:t>für</a:t>
            </a:r>
            <a:r>
              <a:rPr lang="hu-HU" altLang="hu-HU" sz="2800" i="1" dirty="0"/>
              <a:t> </a:t>
            </a:r>
            <a:r>
              <a:rPr lang="hu-HU" altLang="hu-HU" sz="2800" i="1" dirty="0" err="1"/>
              <a:t>Volkskunde</a:t>
            </a:r>
            <a:r>
              <a:rPr lang="hu-HU" altLang="hu-HU" sz="2800" i="1" dirty="0"/>
              <a:t> </a:t>
            </a:r>
            <a:r>
              <a:rPr lang="hu-HU" altLang="hu-HU" sz="2800" dirty="0"/>
              <a:t>(német) </a:t>
            </a:r>
          </a:p>
          <a:p>
            <a:r>
              <a:rPr lang="hu-HU" altLang="hu-HU" sz="2800" i="1" dirty="0" err="1"/>
              <a:t>Österreiche</a:t>
            </a:r>
            <a:r>
              <a:rPr lang="hu-HU" altLang="hu-HU" sz="2800" i="1" dirty="0"/>
              <a:t> </a:t>
            </a:r>
            <a:r>
              <a:rPr lang="hu-HU" altLang="hu-HU" sz="2800" i="1" dirty="0" err="1"/>
              <a:t>Zeitschrift</a:t>
            </a:r>
            <a:r>
              <a:rPr lang="hu-HU" altLang="hu-HU" sz="2800" i="1" dirty="0"/>
              <a:t> </a:t>
            </a:r>
            <a:r>
              <a:rPr lang="hu-HU" altLang="hu-HU" sz="2800" i="1" dirty="0" err="1"/>
              <a:t>für</a:t>
            </a:r>
            <a:r>
              <a:rPr lang="hu-HU" altLang="hu-HU" sz="2800" i="1" dirty="0"/>
              <a:t> </a:t>
            </a:r>
            <a:r>
              <a:rPr lang="hu-HU" altLang="hu-HU" sz="2800" i="1" dirty="0" err="1"/>
              <a:t>Volkskunde</a:t>
            </a:r>
            <a:r>
              <a:rPr lang="hu-HU" altLang="hu-HU" sz="2800" i="1" dirty="0"/>
              <a:t> </a:t>
            </a:r>
            <a:r>
              <a:rPr lang="hu-HU" altLang="hu-HU" sz="2800" dirty="0"/>
              <a:t>(osztrák</a:t>
            </a:r>
            <a:r>
              <a:rPr lang="hu-HU" altLang="hu-HU" sz="2800" dirty="0" smtClean="0"/>
              <a:t>)</a:t>
            </a:r>
            <a:endParaRPr lang="hu-HU" altLang="hu-HU" sz="2800" dirty="0"/>
          </a:p>
        </p:txBody>
      </p:sp>
    </p:spTree>
    <p:extLst>
      <p:ext uri="{BB962C8B-B14F-4D97-AF65-F5344CB8AC3E}">
        <p14:creationId xmlns:p14="http://schemas.microsoft.com/office/powerpoint/2010/main" val="163565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Helsinki, piac</a:t>
            </a:r>
          </a:p>
        </p:txBody>
      </p:sp>
      <p:sp>
        <p:nvSpPr>
          <p:cNvPr id="36867" name="Rectangle 3" descr="finn konf 027"/>
          <p:cNvSpPr>
            <a:spLocks noGrp="1" noChangeAspect="1" noChangeArrowheads="1"/>
          </p:cNvSpPr>
          <p:nvPr isPhoto="1"/>
        </p:nvSpPr>
        <p:spPr bwMode="auto">
          <a:xfrm>
            <a:off x="1401763" y="1646238"/>
            <a:ext cx="6338887" cy="4754562"/>
          </a:xfrm>
          <a:prstGeom prst="rect">
            <a:avLst/>
          </a:prstGeom>
          <a:blipFill dpi="0" rotWithShape="1">
            <a:blip r:embed="rId2"/>
            <a:srcRect/>
            <a:stretch>
              <a:fillRect r="-8"/>
            </a:stretch>
          </a:blipFill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01996" dir="135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Jyv</a:t>
            </a:r>
            <a:r>
              <a:rPr lang="en-US" altLang="hu-HU">
                <a:cs typeface="Arial" panose="020B0604020202020204" pitchFamily="34" charset="0"/>
              </a:rPr>
              <a:t>ä</a:t>
            </a:r>
            <a:r>
              <a:rPr lang="hu-HU" altLang="hu-HU">
                <a:cs typeface="Arial" panose="020B0604020202020204" pitchFamily="34" charset="0"/>
              </a:rPr>
              <a:t>skyl</a:t>
            </a:r>
            <a:r>
              <a:rPr lang="en-US" altLang="hu-HU">
                <a:cs typeface="Arial" panose="020B0604020202020204" pitchFamily="34" charset="0"/>
              </a:rPr>
              <a:t>ä</a:t>
            </a:r>
            <a:r>
              <a:rPr lang="hu-HU" altLang="hu-HU">
                <a:cs typeface="Arial" panose="020B0604020202020204" pitchFamily="34" charset="0"/>
              </a:rPr>
              <a:t>, piac</a:t>
            </a:r>
          </a:p>
        </p:txBody>
      </p:sp>
      <p:sp>
        <p:nvSpPr>
          <p:cNvPr id="40963" name="Rectangle 3" descr="finn konf 156"/>
          <p:cNvSpPr>
            <a:spLocks noGrp="1" noChangeAspect="1" noChangeArrowheads="1"/>
          </p:cNvSpPr>
          <p:nvPr isPhoto="1"/>
        </p:nvSpPr>
        <p:spPr bwMode="auto">
          <a:xfrm>
            <a:off x="1401763" y="1646238"/>
            <a:ext cx="6338887" cy="4754562"/>
          </a:xfrm>
          <a:prstGeom prst="rect">
            <a:avLst/>
          </a:prstGeom>
          <a:blipFill dpi="0" rotWithShape="1">
            <a:blip r:embed="rId2"/>
            <a:srcRect/>
            <a:stretch>
              <a:fillRect r="-8"/>
            </a:stretch>
          </a:blipFill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01996" dir="135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Jyv</a:t>
            </a:r>
            <a:r>
              <a:rPr lang="en-US" altLang="hu-HU">
                <a:cs typeface="Arial" panose="020B0604020202020204" pitchFamily="34" charset="0"/>
              </a:rPr>
              <a:t>ä</a:t>
            </a:r>
            <a:r>
              <a:rPr lang="hu-HU" altLang="hu-HU">
                <a:cs typeface="Arial" panose="020B0604020202020204" pitchFamily="34" charset="0"/>
              </a:rPr>
              <a:t>skyl</a:t>
            </a:r>
            <a:r>
              <a:rPr lang="en-US" altLang="hu-HU">
                <a:cs typeface="Arial" panose="020B0604020202020204" pitchFamily="34" charset="0"/>
              </a:rPr>
              <a:t>ä</a:t>
            </a:r>
            <a:r>
              <a:rPr lang="hu-HU" altLang="hu-HU">
                <a:cs typeface="Arial" panose="020B0604020202020204" pitchFamily="34" charset="0"/>
              </a:rPr>
              <a:t>, múzeum: szoba enteriőr</a:t>
            </a:r>
            <a:endParaRPr lang="en-US" altLang="hu-HU">
              <a:cs typeface="Arial" panose="020B0604020202020204" pitchFamily="34" charset="0"/>
            </a:endParaRPr>
          </a:p>
        </p:txBody>
      </p:sp>
      <p:sp>
        <p:nvSpPr>
          <p:cNvPr id="38915" name="Rectangle 3" descr="finn konf 074"/>
          <p:cNvSpPr>
            <a:spLocks noGrp="1" noChangeAspect="1" noChangeArrowheads="1"/>
          </p:cNvSpPr>
          <p:nvPr isPhoto="1"/>
        </p:nvSpPr>
        <p:spPr bwMode="auto">
          <a:xfrm>
            <a:off x="1401763" y="1646238"/>
            <a:ext cx="6338887" cy="4754562"/>
          </a:xfrm>
          <a:prstGeom prst="rect">
            <a:avLst/>
          </a:prstGeom>
          <a:blipFill dpi="0" rotWithShape="1">
            <a:blip r:embed="rId2"/>
            <a:srcRect/>
            <a:stretch>
              <a:fillRect r="-8"/>
            </a:stretch>
          </a:blipFill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01996" dir="135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Jyv</a:t>
            </a:r>
            <a:r>
              <a:rPr lang="en-US" altLang="hu-HU">
                <a:cs typeface="Arial" panose="020B0604020202020204" pitchFamily="34" charset="0"/>
              </a:rPr>
              <a:t>ä</a:t>
            </a:r>
            <a:r>
              <a:rPr lang="hu-HU" altLang="hu-HU">
                <a:cs typeface="Arial" panose="020B0604020202020204" pitchFamily="34" charset="0"/>
              </a:rPr>
              <a:t>skyl</a:t>
            </a:r>
            <a:r>
              <a:rPr lang="en-US" altLang="hu-HU">
                <a:cs typeface="Arial" panose="020B0604020202020204" pitchFamily="34" charset="0"/>
              </a:rPr>
              <a:t>ä</a:t>
            </a:r>
            <a:r>
              <a:rPr lang="hu-HU" altLang="hu-HU">
                <a:cs typeface="Arial" panose="020B0604020202020204" pitchFamily="34" charset="0"/>
              </a:rPr>
              <a:t>, múzeum: bolt enteriőr</a:t>
            </a:r>
          </a:p>
        </p:txBody>
      </p:sp>
      <p:sp>
        <p:nvSpPr>
          <p:cNvPr id="39939" name="Rectangle 3" descr="finn konf 079"/>
          <p:cNvSpPr>
            <a:spLocks noGrp="1" noChangeAspect="1" noChangeArrowheads="1"/>
          </p:cNvSpPr>
          <p:nvPr isPhoto="1"/>
        </p:nvSpPr>
        <p:spPr bwMode="auto">
          <a:xfrm>
            <a:off x="1401763" y="1646238"/>
            <a:ext cx="6338887" cy="4754562"/>
          </a:xfrm>
          <a:prstGeom prst="rect">
            <a:avLst/>
          </a:prstGeom>
          <a:blipFill dpi="0" rotWithShape="1">
            <a:blip r:embed="rId2"/>
            <a:srcRect/>
            <a:stretch>
              <a:fillRect r="-8"/>
            </a:stretch>
          </a:blipFill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01996" dir="135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Jyv</a:t>
            </a:r>
            <a:r>
              <a:rPr lang="en-US" altLang="hu-HU">
                <a:cs typeface="Arial" panose="020B0604020202020204" pitchFamily="34" charset="0"/>
              </a:rPr>
              <a:t>ä</a:t>
            </a:r>
            <a:r>
              <a:rPr lang="hu-HU" altLang="hu-HU">
                <a:cs typeface="Arial" panose="020B0604020202020204" pitchFamily="34" charset="0"/>
              </a:rPr>
              <a:t>skyl</a:t>
            </a:r>
            <a:r>
              <a:rPr lang="en-US" altLang="hu-HU">
                <a:cs typeface="Arial" panose="020B0604020202020204" pitchFamily="34" charset="0"/>
              </a:rPr>
              <a:t>ä</a:t>
            </a:r>
            <a:r>
              <a:rPr lang="hu-HU" altLang="hu-HU">
                <a:cs typeface="Arial" panose="020B0604020202020204" pitchFamily="34" charset="0"/>
              </a:rPr>
              <a:t>, népviseleti bemutató</a:t>
            </a:r>
          </a:p>
        </p:txBody>
      </p:sp>
      <p:sp>
        <p:nvSpPr>
          <p:cNvPr id="41987" name="Rectangle 3" descr="finn konf 195"/>
          <p:cNvSpPr>
            <a:spLocks noGrp="1" noChangeAspect="1" noChangeArrowheads="1"/>
          </p:cNvSpPr>
          <p:nvPr isPhoto="1"/>
        </p:nvSpPr>
        <p:spPr bwMode="auto">
          <a:xfrm>
            <a:off x="1401763" y="1646238"/>
            <a:ext cx="6338887" cy="4754562"/>
          </a:xfrm>
          <a:prstGeom prst="rect">
            <a:avLst/>
          </a:prstGeom>
          <a:blipFill dpi="0" rotWithShape="1">
            <a:blip r:embed="rId2"/>
            <a:srcRect/>
            <a:stretch>
              <a:fillRect r="-8"/>
            </a:stretch>
          </a:blipFill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01996" dir="135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B) Szomszéd népek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hu-HU" altLang="hu-HU"/>
          </a:p>
          <a:p>
            <a:r>
              <a:rPr lang="hu-HU" altLang="hu-HU"/>
              <a:t>nemzetiségek Magyarországon</a:t>
            </a:r>
          </a:p>
          <a:p>
            <a:pPr lvl="1"/>
            <a:r>
              <a:rPr lang="hu-HU" altLang="hu-HU"/>
              <a:t>német, szlovák, szerb, horvát, szlovén, román, ruszin, ukrán (örmény, görög): a határon túl nemzetalkotóak, önálló országban</a:t>
            </a:r>
          </a:p>
          <a:p>
            <a:pPr lvl="1"/>
            <a:endParaRPr lang="hu-HU" altLang="hu-HU"/>
          </a:p>
          <a:p>
            <a:r>
              <a:rPr lang="hu-HU" altLang="hu-HU"/>
              <a:t>szomszéd országok néprajzkutatása</a:t>
            </a:r>
          </a:p>
          <a:p>
            <a:pPr>
              <a:buFontTx/>
              <a:buNone/>
            </a:pPr>
            <a:endParaRPr lang="hu-HU" alt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4" descr="nep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8929688" cy="644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573" name="Rectangle 5"/>
          <p:cNvSpPr>
            <a:spLocks noChangeArrowheads="1"/>
          </p:cNvSpPr>
          <p:nvPr/>
        </p:nvSpPr>
        <p:spPr bwMode="auto">
          <a:xfrm>
            <a:off x="6296025" y="6467475"/>
            <a:ext cx="26685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hu-HU" sz="1200"/>
              <a:t>lazarus.elte.hu/hun/maps/1910/nepek.gif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Románia</a:t>
            </a: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981075"/>
            <a:ext cx="7772400" cy="56880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u-HU" altLang="hu-HU" sz="2400" dirty="0" smtClean="0"/>
              <a:t>Vadrózsa-pör</a:t>
            </a:r>
            <a:r>
              <a:rPr lang="hu-HU" altLang="hu-HU" sz="2400" dirty="0"/>
              <a:t>, 1860-as évek</a:t>
            </a:r>
          </a:p>
          <a:p>
            <a:pPr>
              <a:lnSpc>
                <a:spcPct val="90000"/>
              </a:lnSpc>
            </a:pPr>
            <a:r>
              <a:rPr lang="hu-HU" altLang="hu-HU" sz="2400" dirty="0" smtClean="0"/>
              <a:t>Kolozsvár</a:t>
            </a:r>
            <a:r>
              <a:rPr lang="hu-HU" altLang="hu-HU" sz="2400" dirty="0"/>
              <a:t>, Szabadtéri Múzeum</a:t>
            </a:r>
          </a:p>
          <a:p>
            <a:pPr>
              <a:lnSpc>
                <a:spcPct val="90000"/>
              </a:lnSpc>
            </a:pPr>
            <a:r>
              <a:rPr lang="hu-HU" altLang="hu-HU" sz="2400" dirty="0"/>
              <a:t>Kolozsvár, Néprajzi Múzeum</a:t>
            </a:r>
          </a:p>
          <a:p>
            <a:pPr>
              <a:lnSpc>
                <a:spcPct val="90000"/>
              </a:lnSpc>
            </a:pPr>
            <a:r>
              <a:rPr lang="hu-HU" altLang="hu-HU" sz="2400" dirty="0"/>
              <a:t>Nagyszeben, </a:t>
            </a:r>
            <a:r>
              <a:rPr lang="hu-HU" altLang="hu-HU" sz="2400" dirty="0" err="1"/>
              <a:t>Astra</a:t>
            </a:r>
            <a:endParaRPr lang="hu-HU" altLang="hu-HU" sz="2400" dirty="0"/>
          </a:p>
          <a:p>
            <a:pPr>
              <a:lnSpc>
                <a:spcPct val="90000"/>
              </a:lnSpc>
            </a:pPr>
            <a:r>
              <a:rPr lang="hu-HU" altLang="hu-HU" sz="2400" dirty="0"/>
              <a:t>Bukarest, Falumúzeum</a:t>
            </a:r>
          </a:p>
          <a:p>
            <a:pPr>
              <a:lnSpc>
                <a:spcPct val="90000"/>
              </a:lnSpc>
            </a:pPr>
            <a:r>
              <a:rPr lang="hu-HU" altLang="hu-HU" sz="2400" dirty="0"/>
              <a:t>kutatók: VUIA, Romulus, professzor, múzeumigazgató</a:t>
            </a:r>
            <a:br>
              <a:rPr lang="hu-HU" altLang="hu-HU" sz="2400" dirty="0"/>
            </a:br>
            <a:r>
              <a:rPr lang="hu-HU" altLang="hu-HU" sz="2400" dirty="0"/>
              <a:t>BR</a:t>
            </a:r>
            <a:r>
              <a:rPr lang="en-US" altLang="hu-HU" sz="2400" dirty="0">
                <a:cs typeface="Times New Roman" panose="02020603050405020304" pitchFamily="18" charset="0"/>
              </a:rPr>
              <a:t>Ă</a:t>
            </a:r>
            <a:r>
              <a:rPr lang="hu-HU" altLang="hu-HU" sz="2400" dirty="0"/>
              <a:t>ILOIU, </a:t>
            </a:r>
            <a:r>
              <a:rPr lang="hu-HU" altLang="hu-HU" sz="2400" dirty="0" err="1"/>
              <a:t>Constantin</a:t>
            </a:r>
            <a:r>
              <a:rPr lang="hu-HU" altLang="hu-HU" sz="2400" dirty="0"/>
              <a:t> (1893-1953) </a:t>
            </a:r>
            <a:r>
              <a:rPr lang="hu-HU" altLang="hu-HU" sz="2400" dirty="0" smtClean="0"/>
              <a:t>népzenekutató</a:t>
            </a:r>
          </a:p>
          <a:p>
            <a:r>
              <a:rPr lang="hu-HU" altLang="hu-HU" sz="2400" dirty="0"/>
              <a:t>GUSTI, </a:t>
            </a:r>
            <a:r>
              <a:rPr lang="hu-HU" altLang="hu-HU" sz="2400" dirty="0" err="1"/>
              <a:t>Dimitrie</a:t>
            </a:r>
            <a:r>
              <a:rPr lang="hu-HU" altLang="hu-HU" sz="2400" dirty="0"/>
              <a:t>: </a:t>
            </a:r>
            <a:r>
              <a:rPr lang="hu-HU" altLang="hu-HU" sz="2400" i="1" dirty="0"/>
              <a:t>A szociológiai monográfia. </a:t>
            </a:r>
            <a:r>
              <a:rPr lang="hu-HU" altLang="hu-HU" sz="2400" dirty="0"/>
              <a:t>Bukarest, 1979. </a:t>
            </a:r>
          </a:p>
          <a:p>
            <a:r>
              <a:rPr lang="hu-HU" altLang="hu-HU" sz="2400" dirty="0"/>
              <a:t>STAHL, Henri: </a:t>
            </a:r>
            <a:r>
              <a:rPr lang="hu-HU" altLang="hu-HU" sz="2400" i="1" dirty="0"/>
              <a:t>A régi román falu és öröksége. </a:t>
            </a:r>
            <a:r>
              <a:rPr lang="hu-HU" altLang="hu-HU" sz="2400" dirty="0"/>
              <a:t>Budapest, 1992. </a:t>
            </a:r>
          </a:p>
          <a:p>
            <a:pPr>
              <a:lnSpc>
                <a:spcPct val="90000"/>
              </a:lnSpc>
            </a:pPr>
            <a:endParaRPr lang="hu-HU" alt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Románia, fatemplom (Vaskapu)</a:t>
            </a:r>
          </a:p>
        </p:txBody>
      </p:sp>
      <p:sp>
        <p:nvSpPr>
          <p:cNvPr id="54275" name="Rectangle 3" descr="Img2005-04-30-0060"/>
          <p:cNvSpPr>
            <a:spLocks noGrp="1" noChangeAspect="1" noChangeArrowheads="1"/>
          </p:cNvSpPr>
          <p:nvPr isPhoto="1"/>
        </p:nvSpPr>
        <p:spPr bwMode="auto">
          <a:xfrm>
            <a:off x="107950" y="3321050"/>
            <a:ext cx="4464050" cy="334803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01996" dir="135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4276" name="Rectangle 4" descr="Img2005-04-30-0065"/>
          <p:cNvSpPr>
            <a:spLocks noGrp="1" noChangeAspect="1" noChangeArrowheads="1"/>
          </p:cNvSpPr>
          <p:nvPr isPhoto="1"/>
        </p:nvSpPr>
        <p:spPr bwMode="auto">
          <a:xfrm>
            <a:off x="4716463" y="1646238"/>
            <a:ext cx="4321175" cy="3241675"/>
          </a:xfrm>
          <a:prstGeom prst="rect">
            <a:avLst/>
          </a:prstGeom>
          <a:blipFill dpi="0" rotWithShape="1">
            <a:blip r:embed="rId3"/>
            <a:srcRect/>
            <a:stretch>
              <a:fillRect r="-24"/>
            </a:stretch>
          </a:blipFill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01996" dir="135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u-HU" altLang="hu-HU"/>
          </a:p>
        </p:txBody>
      </p:sp>
      <p:pic>
        <p:nvPicPr>
          <p:cNvPr id="110597" name="Picture 5" descr="350px-Languages_of_Europe_no_lege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200150"/>
            <a:ext cx="6408738" cy="551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3200"/>
              <a:t>Románia, üveg-ikon (Illés a szekéren) 	Sibiel</a:t>
            </a:r>
          </a:p>
        </p:txBody>
      </p:sp>
      <p:sp>
        <p:nvSpPr>
          <p:cNvPr id="60419" name="Rectangle 3" descr="VG03"/>
          <p:cNvSpPr>
            <a:spLocks noGrp="1" noChangeAspect="1" noChangeArrowheads="1"/>
          </p:cNvSpPr>
          <p:nvPr isPhoto="1"/>
        </p:nvSpPr>
        <p:spPr bwMode="auto">
          <a:xfrm>
            <a:off x="539750" y="1646238"/>
            <a:ext cx="3284538" cy="4754562"/>
          </a:xfrm>
          <a:prstGeom prst="rect">
            <a:avLst/>
          </a:prstGeom>
          <a:blipFill dpi="0" rotWithShape="1">
            <a:blip r:embed="rId2"/>
            <a:srcRect/>
            <a:stretch>
              <a:fillRect r="-35"/>
            </a:stretch>
          </a:blipFill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50806" dir="135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0420" name="Rectangle 4" descr="VG02"/>
          <p:cNvSpPr>
            <a:spLocks noGrp="1" noChangeAspect="1" noChangeArrowheads="1"/>
          </p:cNvSpPr>
          <p:nvPr isPhoto="1"/>
        </p:nvSpPr>
        <p:spPr bwMode="auto">
          <a:xfrm>
            <a:off x="4967288" y="1646238"/>
            <a:ext cx="3276600" cy="4754562"/>
          </a:xfrm>
          <a:prstGeom prst="rect">
            <a:avLst/>
          </a:prstGeom>
          <a:blipFill dpi="0" rotWithShape="1">
            <a:blip r:embed="rId3"/>
            <a:srcRect/>
            <a:stretch>
              <a:fillRect b="-18"/>
            </a:stretch>
          </a:blipFill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50806" dir="135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Románia, ház kapuja (Oltszakadát)</a:t>
            </a:r>
          </a:p>
        </p:txBody>
      </p:sp>
      <p:sp>
        <p:nvSpPr>
          <p:cNvPr id="81923" name="Rectangle 3" descr="VG05"/>
          <p:cNvSpPr>
            <a:spLocks noGrp="1" noChangeAspect="1" noChangeArrowheads="1"/>
          </p:cNvSpPr>
          <p:nvPr isPhoto="1"/>
        </p:nvSpPr>
        <p:spPr bwMode="auto">
          <a:xfrm>
            <a:off x="1101725" y="1646238"/>
            <a:ext cx="6940550" cy="4754562"/>
          </a:xfrm>
          <a:prstGeom prst="rect">
            <a:avLst/>
          </a:prstGeom>
          <a:blipFill dpi="0" rotWithShape="1">
            <a:blip r:embed="rId2"/>
            <a:srcRect/>
            <a:stretch>
              <a:fillRect r="-6"/>
            </a:stretch>
          </a:blipFill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22483" dir="135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Románia, vándor juhnyáj (transhumance)</a:t>
            </a:r>
          </a:p>
        </p:txBody>
      </p:sp>
      <p:sp>
        <p:nvSpPr>
          <p:cNvPr id="61443" name="Rectangle 3" descr="Img2005-04-30-0030"/>
          <p:cNvSpPr>
            <a:spLocks noGrp="1" noChangeAspect="1" noChangeArrowheads="1"/>
          </p:cNvSpPr>
          <p:nvPr isPhoto="1"/>
        </p:nvSpPr>
        <p:spPr bwMode="auto">
          <a:xfrm>
            <a:off x="107950" y="1341438"/>
            <a:ext cx="4032250" cy="3024187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01996" dir="135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1444" name="Rectangle 4" descr="Img2005-04-30-0035"/>
          <p:cNvSpPr>
            <a:spLocks noGrp="1" noChangeAspect="1" noChangeArrowheads="1"/>
          </p:cNvSpPr>
          <p:nvPr isPhoto="1"/>
        </p:nvSpPr>
        <p:spPr bwMode="auto">
          <a:xfrm>
            <a:off x="4211638" y="3157538"/>
            <a:ext cx="4968875" cy="3727450"/>
          </a:xfrm>
          <a:prstGeom prst="rect">
            <a:avLst/>
          </a:prstGeom>
          <a:blipFill dpi="0" rotWithShape="1">
            <a:blip r:embed="rId3"/>
            <a:srcRect/>
            <a:stretch>
              <a:fillRect r="-21"/>
            </a:stretch>
          </a:blipFill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01996" dir="135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Románia, pásztorkaliba az esztenán</a:t>
            </a:r>
          </a:p>
        </p:txBody>
      </p:sp>
      <p:sp>
        <p:nvSpPr>
          <p:cNvPr id="64515" name="Rectangle 3" descr="Img2005-04-30-0045"/>
          <p:cNvSpPr>
            <a:spLocks noGrp="1" noChangeAspect="1" noChangeArrowheads="1"/>
          </p:cNvSpPr>
          <p:nvPr isPhoto="1"/>
        </p:nvSpPr>
        <p:spPr bwMode="auto">
          <a:xfrm>
            <a:off x="177800" y="3643313"/>
            <a:ext cx="3746500" cy="280987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01996" dir="135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4516" name="Rectangle 4" descr="Img2005-04-30-0043"/>
          <p:cNvSpPr>
            <a:spLocks noGrp="1" noChangeAspect="1" noChangeArrowheads="1"/>
          </p:cNvSpPr>
          <p:nvPr isPhoto="1"/>
        </p:nvSpPr>
        <p:spPr bwMode="auto">
          <a:xfrm>
            <a:off x="4140200" y="1412875"/>
            <a:ext cx="4895850" cy="3671888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01996" dir="135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Románia, tejbemérés, Pusztatopa</a:t>
            </a:r>
          </a:p>
        </p:txBody>
      </p:sp>
      <p:sp>
        <p:nvSpPr>
          <p:cNvPr id="65539" name="Rectangle 3" descr="Img2005-04-28-0001"/>
          <p:cNvSpPr>
            <a:spLocks noGrp="1" noChangeAspect="1" noChangeArrowheads="1"/>
          </p:cNvSpPr>
          <p:nvPr isPhoto="1"/>
        </p:nvSpPr>
        <p:spPr bwMode="auto">
          <a:xfrm>
            <a:off x="107950" y="1989138"/>
            <a:ext cx="3959225" cy="2970212"/>
          </a:xfrm>
          <a:prstGeom prst="rect">
            <a:avLst/>
          </a:prstGeom>
          <a:blipFill dpi="0" rotWithShape="1">
            <a:blip r:embed="rId2"/>
            <a:srcRect/>
            <a:stretch>
              <a:fillRect r="-27"/>
            </a:stretch>
          </a:blipFill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01996" dir="135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5540" name="Rectangle 4" descr="Img2005-04-28-0005"/>
          <p:cNvSpPr>
            <a:spLocks noGrp="1" noChangeAspect="1" noChangeArrowheads="1"/>
          </p:cNvSpPr>
          <p:nvPr isPhoto="1"/>
        </p:nvSpPr>
        <p:spPr bwMode="auto">
          <a:xfrm>
            <a:off x="4211638" y="2708275"/>
            <a:ext cx="4827587" cy="3621088"/>
          </a:xfrm>
          <a:prstGeom prst="rect">
            <a:avLst/>
          </a:prstGeom>
          <a:blipFill dpi="0" rotWithShape="1">
            <a:blip r:embed="rId3"/>
            <a:srcRect/>
            <a:stretch>
              <a:fillRect r="-11"/>
            </a:stretch>
          </a:blipFill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01996" dir="135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Románia, fahordás bivalyfogattal</a:t>
            </a:r>
          </a:p>
        </p:txBody>
      </p:sp>
      <p:pic>
        <p:nvPicPr>
          <p:cNvPr id="72707" name="Picture 3" descr="Img2005-05-17-006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71675"/>
            <a:ext cx="4248150" cy="318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8" name="Rectangle 4" descr="Img2005-05-17-0068"/>
          <p:cNvSpPr>
            <a:spLocks noGrp="1" noChangeAspect="1" noChangeArrowheads="1"/>
          </p:cNvSpPr>
          <p:nvPr isPhoto="1"/>
        </p:nvSpPr>
        <p:spPr bwMode="auto">
          <a:xfrm>
            <a:off x="4500563" y="2905125"/>
            <a:ext cx="4538662" cy="3403600"/>
          </a:xfrm>
          <a:prstGeom prst="rect">
            <a:avLst/>
          </a:prstGeom>
          <a:blipFill dpi="0" rotWithShape="1">
            <a:blip r:embed="rId3"/>
            <a:srcRect/>
            <a:stretch>
              <a:fillRect b="-12"/>
            </a:stretch>
          </a:blipFill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01996" dir="135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Románia, szekerező cigányok (Szilágyság)</a:t>
            </a:r>
          </a:p>
        </p:txBody>
      </p:sp>
      <p:sp>
        <p:nvSpPr>
          <p:cNvPr id="75779" name="Rectangle 3" descr="Img2005-05-17-0106"/>
          <p:cNvSpPr>
            <a:spLocks noGrp="1" noChangeAspect="1" noChangeArrowheads="1"/>
          </p:cNvSpPr>
          <p:nvPr isPhoto="1"/>
        </p:nvSpPr>
        <p:spPr bwMode="auto">
          <a:xfrm>
            <a:off x="1401763" y="1646238"/>
            <a:ext cx="6338887" cy="4754562"/>
          </a:xfrm>
          <a:prstGeom prst="rect">
            <a:avLst/>
          </a:prstGeom>
          <a:blipFill dpi="0" rotWithShape="1">
            <a:blip r:embed="rId2"/>
            <a:srcRect/>
            <a:stretch>
              <a:fillRect r="-8"/>
            </a:stretch>
          </a:blipFill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01996" dir="135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792162"/>
          </a:xfrm>
        </p:spPr>
        <p:txBody>
          <a:bodyPr/>
          <a:lstStyle/>
          <a:p>
            <a:r>
              <a:rPr lang="hu-HU" altLang="hu-HU" sz="2800"/>
              <a:t>Románia, népviseletek (Gyulafehérvár, múzeum)</a:t>
            </a:r>
          </a:p>
        </p:txBody>
      </p:sp>
      <p:sp>
        <p:nvSpPr>
          <p:cNvPr id="91139" name="Rectangle 3" descr="múzeum 03"/>
          <p:cNvSpPr>
            <a:spLocks noGrp="1" noChangeAspect="1" noChangeArrowheads="1"/>
          </p:cNvSpPr>
          <p:nvPr isPhoto="1"/>
        </p:nvSpPr>
        <p:spPr bwMode="auto">
          <a:xfrm>
            <a:off x="107950" y="1125538"/>
            <a:ext cx="6338888" cy="4754562"/>
          </a:xfrm>
          <a:prstGeom prst="rect">
            <a:avLst/>
          </a:prstGeom>
          <a:blipFill dpi="0" rotWithShape="1">
            <a:blip r:embed="rId2"/>
            <a:srcRect/>
            <a:stretch>
              <a:fillRect r="-8"/>
            </a:stretch>
          </a:blipFill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01996" dir="135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1140" name="Rectangle 4" descr="múzeum 01"/>
          <p:cNvSpPr>
            <a:spLocks noGrp="1" noChangeAspect="1" noChangeArrowheads="1"/>
          </p:cNvSpPr>
          <p:nvPr isPhoto="1"/>
        </p:nvSpPr>
        <p:spPr bwMode="auto">
          <a:xfrm>
            <a:off x="5364163" y="2058988"/>
            <a:ext cx="3565525" cy="4754562"/>
          </a:xfrm>
          <a:prstGeom prst="rect">
            <a:avLst/>
          </a:prstGeom>
          <a:blipFill dpi="0" rotWithShape="1">
            <a:blip r:embed="rId3"/>
            <a:srcRect/>
            <a:stretch>
              <a:fillRect r="-11"/>
            </a:stretch>
          </a:blipFill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50806" dir="135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Bukarest, Falumúzeum</a:t>
            </a:r>
          </a:p>
        </p:txBody>
      </p:sp>
      <p:sp>
        <p:nvSpPr>
          <p:cNvPr id="83971" name="Rectangle 3" descr="falumúzeum 004"/>
          <p:cNvSpPr>
            <a:spLocks noGrp="1" noChangeAspect="1" noChangeArrowheads="1"/>
          </p:cNvSpPr>
          <p:nvPr isPhoto="1"/>
        </p:nvSpPr>
        <p:spPr bwMode="auto">
          <a:xfrm>
            <a:off x="107950" y="2205038"/>
            <a:ext cx="3887788" cy="2916237"/>
          </a:xfrm>
          <a:prstGeom prst="rect">
            <a:avLst/>
          </a:prstGeom>
          <a:blipFill dpi="0" rotWithShape="1">
            <a:blip r:embed="rId2"/>
            <a:srcRect/>
            <a:stretch>
              <a:fillRect r="-14"/>
            </a:stretch>
          </a:blipFill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01996" dir="135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3972" name="Rectangle 4" descr="falumúzeum 005"/>
          <p:cNvSpPr>
            <a:spLocks noGrp="1" noChangeAspect="1" noChangeArrowheads="1"/>
          </p:cNvSpPr>
          <p:nvPr isPhoto="1"/>
        </p:nvSpPr>
        <p:spPr bwMode="auto">
          <a:xfrm>
            <a:off x="4140200" y="1646238"/>
            <a:ext cx="4895850" cy="367188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01996" dir="135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Szlovákia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altLang="hu-HU"/>
              <a:t>Önálló mai területén: 1993-</a:t>
            </a:r>
          </a:p>
          <a:p>
            <a:r>
              <a:rPr lang="hu-HU" altLang="hu-HU"/>
              <a:t>Mo-n nemzetiség, itt lett néppé</a:t>
            </a:r>
          </a:p>
          <a:p>
            <a:r>
              <a:rPr lang="hu-HU" altLang="hu-HU"/>
              <a:t>Katolikus, evangélikus</a:t>
            </a:r>
          </a:p>
          <a:p>
            <a:r>
              <a:rPr lang="hu-HU" altLang="hu-HU"/>
              <a:t>Telepítések 18-19. sz. Alföldre</a:t>
            </a:r>
          </a:p>
          <a:p>
            <a:r>
              <a:rPr lang="hu-HU" altLang="hu-HU"/>
              <a:t>Néprajz: nemzetépítés eszköze</a:t>
            </a:r>
          </a:p>
          <a:p>
            <a:r>
              <a:rPr lang="hu-HU" altLang="hu-HU"/>
              <a:t>Ragaszkodás hagyományokhoz, fesztiválok</a:t>
            </a:r>
          </a:p>
          <a:p>
            <a:r>
              <a:rPr lang="hu-HU" altLang="hu-HU"/>
              <a:t>Múzeumok: Pozsony; Túrócszentmárton</a:t>
            </a:r>
          </a:p>
          <a:p>
            <a:endParaRPr lang="hu-HU" alt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26568"/>
            <a:ext cx="7772400" cy="936625"/>
          </a:xfrm>
        </p:spPr>
        <p:txBody>
          <a:bodyPr/>
          <a:lstStyle/>
          <a:p>
            <a:r>
              <a:rPr lang="hu-HU" altLang="hu-HU" dirty="0" smtClean="0"/>
              <a:t>Európa </a:t>
            </a:r>
            <a:r>
              <a:rPr lang="hu-HU" altLang="hu-HU" dirty="0" smtClean="0"/>
              <a:t>általában</a:t>
            </a:r>
            <a:endParaRPr lang="hu-HU" altLang="hu-HU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12875"/>
            <a:ext cx="7772400" cy="51847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u-HU" altLang="hu-HU" sz="2400" dirty="0" smtClean="0"/>
              <a:t>BAUSINGER</a:t>
            </a:r>
            <a:r>
              <a:rPr lang="hu-HU" altLang="hu-HU" sz="2400" dirty="0"/>
              <a:t>, Herman: </a:t>
            </a:r>
            <a:r>
              <a:rPr lang="hu-HU" altLang="hu-HU" sz="2400" i="1" dirty="0"/>
              <a:t>Népi kultúra a technika korszakában. </a:t>
            </a:r>
            <a:r>
              <a:rPr lang="hu-HU" altLang="hu-HU" sz="2400" dirty="0"/>
              <a:t>Budapest, Osiris, 1995. (1963)</a:t>
            </a:r>
          </a:p>
          <a:p>
            <a:pPr>
              <a:lnSpc>
                <a:spcPct val="90000"/>
              </a:lnSpc>
            </a:pPr>
            <a:r>
              <a:rPr lang="hu-HU" altLang="hu-HU" sz="2400" dirty="0"/>
              <a:t>BURKE, Peter: </a:t>
            </a:r>
            <a:r>
              <a:rPr lang="hu-HU" altLang="hu-HU" sz="2400" i="1" dirty="0"/>
              <a:t>Népi kultúra a kora újkori Európában. </a:t>
            </a:r>
            <a:r>
              <a:rPr lang="hu-HU" altLang="hu-HU" sz="2400" dirty="0"/>
              <a:t>Budapest, Osiris, 1991. (1975)</a:t>
            </a:r>
          </a:p>
          <a:p>
            <a:pPr>
              <a:lnSpc>
                <a:spcPct val="90000"/>
              </a:lnSpc>
            </a:pPr>
            <a:r>
              <a:rPr lang="hu-HU" altLang="hu-HU" sz="2400" dirty="0"/>
              <a:t>HOFFMANN Tamás: </a:t>
            </a:r>
            <a:r>
              <a:rPr lang="hu-HU" altLang="hu-HU" sz="2400" i="1" dirty="0"/>
              <a:t>Európai parasztok </a:t>
            </a:r>
            <a:br>
              <a:rPr lang="hu-HU" altLang="hu-HU" sz="2400" i="1" dirty="0"/>
            </a:br>
            <a:r>
              <a:rPr lang="hu-HU" altLang="hu-HU" sz="2400" i="1" dirty="0"/>
              <a:t>I.: A munka</a:t>
            </a:r>
            <a:r>
              <a:rPr lang="hu-HU" altLang="hu-HU" sz="2400" dirty="0"/>
              <a:t>. Budapest, Osiris, 1998. </a:t>
            </a:r>
            <a:br>
              <a:rPr lang="hu-HU" altLang="hu-HU" sz="2400" dirty="0"/>
            </a:br>
            <a:r>
              <a:rPr lang="hu-HU" altLang="hu-HU" sz="2400" i="1" dirty="0"/>
              <a:t>II. Az étel és az ital</a:t>
            </a:r>
            <a:r>
              <a:rPr lang="hu-HU" altLang="hu-HU" sz="2400" dirty="0"/>
              <a:t>. Budapest, Osiris, 2001. </a:t>
            </a:r>
          </a:p>
          <a:p>
            <a:pPr>
              <a:lnSpc>
                <a:spcPct val="90000"/>
              </a:lnSpc>
            </a:pPr>
            <a:r>
              <a:rPr lang="hu-HU" altLang="hu-HU" sz="2400" dirty="0"/>
              <a:t>FERNÁNDEZ-ARMESTO, </a:t>
            </a:r>
            <a:r>
              <a:rPr lang="hu-HU" altLang="hu-HU" sz="2400" dirty="0" err="1"/>
              <a:t>Felipe</a:t>
            </a:r>
            <a:r>
              <a:rPr lang="hu-HU" altLang="hu-HU" sz="2400" dirty="0"/>
              <a:t> (1995) </a:t>
            </a:r>
            <a:r>
              <a:rPr lang="hu-HU" altLang="hu-HU" sz="2400" i="1" dirty="0"/>
              <a:t>Európa népei.</a:t>
            </a:r>
            <a:r>
              <a:rPr lang="hu-HU" altLang="hu-HU" sz="2400" dirty="0"/>
              <a:t> Budapest.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9" name="Picture 5" descr="slovakia_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633413"/>
            <a:ext cx="6011862" cy="610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6" name="Picture 4" descr="Folk%20customs%20cov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485900"/>
            <a:ext cx="3968750" cy="511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7" name="Picture 5" descr="szlovák falusi ház Kremnické Bá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763" y="1663700"/>
            <a:ext cx="5040312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7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Szlovák falvak, hagyományok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3200"/>
              <a:t>Hagyományos szlovák Mária-zarándoklat, Levoce	</a:t>
            </a:r>
          </a:p>
        </p:txBody>
      </p:sp>
      <p:pic>
        <p:nvPicPr>
          <p:cNvPr id="107526" name="Picture 6" descr="lev01_pilgrimag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68413"/>
            <a:ext cx="3589338" cy="544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Vázlat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altLang="hu-HU" sz="2800" dirty="0"/>
              <a:t>A) Témák, problémák, módszerek. </a:t>
            </a:r>
          </a:p>
          <a:p>
            <a:r>
              <a:rPr lang="hu-HU" altLang="hu-HU" sz="2800" dirty="0"/>
              <a:t>B) </a:t>
            </a:r>
            <a:r>
              <a:rPr lang="hu-HU" altLang="hu-HU" sz="2800" dirty="0" smtClean="0"/>
              <a:t>Európai </a:t>
            </a:r>
            <a:r>
              <a:rPr lang="hu-HU" altLang="hu-HU" sz="2800" dirty="0"/>
              <a:t>etnológia.</a:t>
            </a:r>
            <a:endParaRPr lang="hu-HU" altLang="hu-HU" sz="2800" dirty="0"/>
          </a:p>
          <a:p>
            <a:r>
              <a:rPr lang="hu-HU" altLang="hu-HU" sz="2800" dirty="0"/>
              <a:t>C) </a:t>
            </a:r>
            <a:r>
              <a:rPr lang="hu-HU" altLang="hu-HU" sz="2800" dirty="0"/>
              <a:t>Szomszéd népek.</a:t>
            </a:r>
            <a:endParaRPr lang="hu-HU" altLang="hu-HU" sz="2800" dirty="0"/>
          </a:p>
          <a:p>
            <a:pPr>
              <a:buFontTx/>
              <a:buNone/>
            </a:pPr>
            <a:r>
              <a:rPr lang="hu-HU" altLang="hu-HU" sz="2800" dirty="0"/>
              <a:t>Kötelező:</a:t>
            </a:r>
          </a:p>
          <a:p>
            <a:pPr lvl="1"/>
            <a:r>
              <a:rPr lang="hu-HU" altLang="hu-HU" sz="2400" dirty="0"/>
              <a:t>DOBROWOLSKI, </a:t>
            </a:r>
            <a:r>
              <a:rPr lang="hu-HU" altLang="hu-HU" sz="2400" dirty="0" err="1"/>
              <a:t>Kazimierz</a:t>
            </a:r>
            <a:r>
              <a:rPr lang="hu-HU" altLang="hu-HU" sz="2400" dirty="0"/>
              <a:t>: A hagyományos paraszti kultúra. </a:t>
            </a:r>
            <a:r>
              <a:rPr lang="hu-HU" altLang="hu-HU" sz="2400" i="1" dirty="0" err="1"/>
              <a:t>Ethnographia</a:t>
            </a:r>
            <a:r>
              <a:rPr lang="hu-HU" altLang="hu-HU" sz="2400" dirty="0"/>
              <a:t> LXXXIII. (1972.) 1–28.</a:t>
            </a:r>
          </a:p>
          <a:p>
            <a:pPr lvl="1"/>
            <a:r>
              <a:rPr lang="hu-HU" altLang="hu-HU" sz="2400" dirty="0" smtClean="0"/>
              <a:t>VOIGT </a:t>
            </a:r>
            <a:r>
              <a:rPr lang="hu-HU" altLang="hu-HU" sz="2400" dirty="0" smtClean="0"/>
              <a:t>Vilmos</a:t>
            </a:r>
            <a:r>
              <a:rPr lang="hu-HU" altLang="hu-HU" sz="2400" dirty="0" smtClean="0"/>
              <a:t>: Egy egyedülálló népi kultúra Európában. </a:t>
            </a:r>
            <a:r>
              <a:rPr lang="hu-HU" altLang="hu-HU" sz="2400" dirty="0" err="1" smtClean="0"/>
              <a:t>In</a:t>
            </a:r>
            <a:r>
              <a:rPr lang="hu-HU" altLang="hu-HU" sz="2400" dirty="0" smtClean="0"/>
              <a:t>: </a:t>
            </a:r>
            <a:r>
              <a:rPr lang="hu-HU" altLang="hu-HU" sz="2400" i="1" dirty="0" smtClean="0"/>
              <a:t>Magyar kulturális kalauz.</a:t>
            </a:r>
            <a:r>
              <a:rPr lang="hu-HU" altLang="hu-HU" sz="2400" dirty="0" smtClean="0"/>
              <a:t> Szerk. Bognár Antal – Szondi György. Bp. 2011. 87–110. </a:t>
            </a:r>
            <a:endParaRPr lang="hu-HU" alt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A) Témák, problémák, módszerek 1. </a:t>
            </a:r>
          </a:p>
        </p:txBody>
      </p:sp>
      <p:sp>
        <p:nvSpPr>
          <p:cNvPr id="6153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altLang="hu-HU" sz="2800" dirty="0"/>
              <a:t>Néprajz, etnológia, antropológia</a:t>
            </a:r>
          </a:p>
          <a:p>
            <a:r>
              <a:rPr lang="hu-HU" altLang="hu-HU" sz="2800" dirty="0"/>
              <a:t>Nemzeti néprajztudományok </a:t>
            </a:r>
            <a:r>
              <a:rPr lang="hu-HU" altLang="hu-HU" sz="2800" dirty="0" smtClean="0"/>
              <a:t>a 20. század közepéig</a:t>
            </a:r>
            <a:endParaRPr lang="hu-HU" altLang="hu-HU" sz="2800" dirty="0"/>
          </a:p>
          <a:p>
            <a:pPr lvl="1"/>
            <a:r>
              <a:rPr lang="hu-HU" altLang="hu-HU" sz="2400" dirty="0"/>
              <a:t>angol (</a:t>
            </a:r>
            <a:r>
              <a:rPr lang="hu-HU" altLang="hu-HU" sz="2400" dirty="0" err="1"/>
              <a:t>Fenton</a:t>
            </a:r>
            <a:r>
              <a:rPr lang="hu-HU" altLang="hu-HU" sz="2400" dirty="0"/>
              <a:t>. A.); francia, holland, </a:t>
            </a:r>
          </a:p>
          <a:p>
            <a:pPr lvl="1"/>
            <a:r>
              <a:rPr lang="hu-HU" altLang="hu-HU" sz="2400" dirty="0"/>
              <a:t>német (A. Bach,) , svájci (R. Weiss), osztrák</a:t>
            </a:r>
          </a:p>
          <a:p>
            <a:pPr lvl="1"/>
            <a:r>
              <a:rPr lang="hu-HU" altLang="hu-HU" sz="2400" dirty="0"/>
              <a:t>finn (I. </a:t>
            </a:r>
            <a:r>
              <a:rPr lang="hu-HU" altLang="hu-HU" sz="2400" dirty="0" err="1"/>
              <a:t>Talve</a:t>
            </a:r>
            <a:r>
              <a:rPr lang="hu-HU" altLang="hu-HU" sz="2400" dirty="0"/>
              <a:t>), svéd (S. </a:t>
            </a:r>
            <a:r>
              <a:rPr lang="hu-HU" altLang="hu-HU" sz="2400" dirty="0" err="1"/>
              <a:t>Erixon</a:t>
            </a:r>
            <a:r>
              <a:rPr lang="hu-HU" altLang="hu-HU" sz="2400" dirty="0"/>
              <a:t>), dán (S. </a:t>
            </a:r>
            <a:r>
              <a:rPr lang="hu-HU" altLang="hu-HU" sz="2400" dirty="0" err="1"/>
              <a:t>Svenson</a:t>
            </a:r>
            <a:r>
              <a:rPr lang="hu-HU" altLang="hu-HU" sz="2400" dirty="0"/>
              <a:t>)</a:t>
            </a:r>
          </a:p>
          <a:p>
            <a:pPr lvl="1"/>
            <a:r>
              <a:rPr lang="hu-HU" altLang="hu-HU" sz="2400" dirty="0"/>
              <a:t>lengyel (K. </a:t>
            </a:r>
            <a:r>
              <a:rPr lang="hu-HU" altLang="hu-HU" sz="2400" dirty="0" err="1"/>
              <a:t>Moszynszky</a:t>
            </a:r>
            <a:r>
              <a:rPr lang="hu-HU" altLang="hu-HU" sz="2400" dirty="0"/>
              <a:t>), orosz/szovjet (J. </a:t>
            </a:r>
            <a:r>
              <a:rPr lang="hu-HU" altLang="hu-HU" sz="2400" dirty="0" err="1"/>
              <a:t>Bromlej</a:t>
            </a:r>
            <a:r>
              <a:rPr lang="hu-HU" altLang="hu-HU" sz="2400" dirty="0"/>
              <a:t>), bulgár (H. </a:t>
            </a:r>
            <a:r>
              <a:rPr lang="hu-HU" altLang="hu-HU" sz="2400" dirty="0" err="1"/>
              <a:t>Vakarelszki</a:t>
            </a:r>
            <a:r>
              <a:rPr lang="hu-HU" altLang="hu-HU" sz="2400" dirty="0"/>
              <a:t>)</a:t>
            </a:r>
          </a:p>
          <a:p>
            <a:pPr lvl="1"/>
            <a:r>
              <a:rPr lang="hu-HU" altLang="hu-HU" sz="2400" dirty="0"/>
              <a:t>szerb, horvát, szlovén (V. </a:t>
            </a:r>
            <a:r>
              <a:rPr lang="hu-HU" altLang="hu-HU" sz="2400" dirty="0" err="1"/>
              <a:t>Novak</a:t>
            </a:r>
            <a:r>
              <a:rPr lang="hu-HU" altLang="hu-HU" sz="2400" dirty="0"/>
              <a:t>), román (</a:t>
            </a:r>
            <a:r>
              <a:rPr lang="hu-HU" altLang="hu-HU" sz="2400" dirty="0" err="1"/>
              <a:t>Vuia</a:t>
            </a:r>
            <a:r>
              <a:rPr lang="hu-HU" altLang="hu-HU" sz="2400" dirty="0"/>
              <a:t>, R),</a:t>
            </a:r>
          </a:p>
          <a:p>
            <a:pPr lvl="1"/>
            <a:r>
              <a:rPr lang="hu-HU" altLang="hu-HU" sz="2400" dirty="0"/>
              <a:t>spanyol (J. </a:t>
            </a:r>
            <a:r>
              <a:rPr lang="hu-HU" altLang="hu-HU" sz="2400" dirty="0" err="1"/>
              <a:t>Dias</a:t>
            </a:r>
            <a:r>
              <a:rPr lang="hu-HU" altLang="hu-HU" sz="2400" dirty="0"/>
              <a:t>), portugál, olasz, görög,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A) Témák, problémák, módszerek 2.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hu-HU" altLang="hu-HU" sz="2800" dirty="0"/>
              <a:t>Összehasonlító (földrajz-történeti) kutatások</a:t>
            </a:r>
          </a:p>
          <a:p>
            <a:pPr lvl="1">
              <a:lnSpc>
                <a:spcPct val="90000"/>
              </a:lnSpc>
            </a:pPr>
            <a:r>
              <a:rPr lang="hu-HU" altLang="hu-HU" sz="2400" dirty="0"/>
              <a:t>ház, lakás</a:t>
            </a:r>
          </a:p>
          <a:p>
            <a:pPr lvl="1">
              <a:lnSpc>
                <a:spcPct val="90000"/>
              </a:lnSpc>
            </a:pPr>
            <a:r>
              <a:rPr lang="hu-HU" altLang="hu-HU" sz="2400" dirty="0"/>
              <a:t>munkaeszközök</a:t>
            </a:r>
          </a:p>
          <a:p>
            <a:pPr lvl="1">
              <a:lnSpc>
                <a:spcPct val="90000"/>
              </a:lnSpc>
            </a:pPr>
            <a:r>
              <a:rPr lang="hu-HU" altLang="hu-HU" sz="2400" dirty="0"/>
              <a:t>táplálkozás</a:t>
            </a:r>
          </a:p>
          <a:p>
            <a:pPr lvl="1">
              <a:lnSpc>
                <a:spcPct val="90000"/>
              </a:lnSpc>
            </a:pPr>
            <a:r>
              <a:rPr lang="hu-HU" altLang="hu-HU" sz="2400" dirty="0"/>
              <a:t>folklór szövegek</a:t>
            </a:r>
          </a:p>
          <a:p>
            <a:pPr lvl="1">
              <a:lnSpc>
                <a:spcPct val="90000"/>
              </a:lnSpc>
            </a:pPr>
            <a:r>
              <a:rPr lang="hu-HU" altLang="hu-HU" sz="2400" dirty="0"/>
              <a:t>szokás, rítus, </a:t>
            </a:r>
          </a:p>
          <a:p>
            <a:pPr>
              <a:lnSpc>
                <a:spcPct val="90000"/>
              </a:lnSpc>
            </a:pPr>
            <a:r>
              <a:rPr lang="hu-HU" altLang="hu-HU" sz="2800" dirty="0"/>
              <a:t>Kartográfia, </a:t>
            </a:r>
          </a:p>
          <a:p>
            <a:pPr lvl="1">
              <a:lnSpc>
                <a:spcPct val="90000"/>
              </a:lnSpc>
            </a:pPr>
            <a:r>
              <a:rPr lang="hu-HU" altLang="hu-HU" sz="2400" dirty="0"/>
              <a:t>európai néprajzi atlasz</a:t>
            </a:r>
          </a:p>
          <a:p>
            <a:pPr>
              <a:lnSpc>
                <a:spcPct val="90000"/>
              </a:lnSpc>
            </a:pPr>
            <a:r>
              <a:rPr lang="hu-HU" altLang="hu-HU" sz="2800" dirty="0"/>
              <a:t>A „mindennapi élet” kutatása</a:t>
            </a:r>
          </a:p>
          <a:p>
            <a:pPr>
              <a:lnSpc>
                <a:spcPct val="90000"/>
              </a:lnSpc>
            </a:pPr>
            <a:r>
              <a:rPr lang="hu-HU" altLang="hu-HU" sz="2800" dirty="0"/>
              <a:t>Történeti </a:t>
            </a:r>
            <a:r>
              <a:rPr lang="hu-HU" altLang="hu-HU" sz="2800" dirty="0" smtClean="0"/>
              <a:t>antropológia</a:t>
            </a:r>
            <a:endParaRPr lang="hu-HU" altLang="hu-H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 smtClean="0"/>
              <a:t>Európai régiók</a:t>
            </a:r>
            <a:endParaRPr lang="hu-HU" altLang="hu-HU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hu-HU" altLang="hu-HU" sz="2400" dirty="0" smtClean="0"/>
              <a:t>IMHOF</a:t>
            </a:r>
            <a:r>
              <a:rPr lang="hu-HU" altLang="hu-HU" sz="2400" dirty="0"/>
              <a:t>, Arthur: </a:t>
            </a:r>
            <a:r>
              <a:rPr lang="hu-HU" altLang="hu-HU" sz="2400" i="1" dirty="0"/>
              <a:t>Elveszített világok</a:t>
            </a:r>
            <a:r>
              <a:rPr lang="hu-HU" altLang="hu-HU" sz="2400" dirty="0"/>
              <a:t>. Bp. 1992. </a:t>
            </a:r>
          </a:p>
          <a:p>
            <a:pPr>
              <a:lnSpc>
                <a:spcPct val="80000"/>
              </a:lnSpc>
            </a:pPr>
            <a:r>
              <a:rPr lang="hu-HU" altLang="hu-HU" sz="2400" dirty="0"/>
              <a:t>LE ROY LADURIE: </a:t>
            </a:r>
            <a:r>
              <a:rPr lang="hu-HU" altLang="hu-HU" sz="2400" i="1" dirty="0" err="1"/>
              <a:t>Montaillou</a:t>
            </a:r>
            <a:r>
              <a:rPr lang="hu-HU" altLang="hu-HU" sz="2400" i="1" dirty="0"/>
              <a:t>, egy </a:t>
            </a:r>
            <a:r>
              <a:rPr lang="hu-HU" altLang="hu-HU" sz="2400" i="1" dirty="0" err="1"/>
              <a:t>okszitán</a:t>
            </a:r>
            <a:r>
              <a:rPr lang="hu-HU" altLang="hu-HU" sz="2400" i="1" dirty="0"/>
              <a:t> falu életrajza </a:t>
            </a:r>
            <a:r>
              <a:rPr lang="hu-HU" altLang="hu-HU" sz="2400" dirty="0"/>
              <a:t>(1294-1324) Bp. 1997. Első rész: 23-190.</a:t>
            </a:r>
          </a:p>
          <a:p>
            <a:pPr>
              <a:lnSpc>
                <a:spcPct val="80000"/>
              </a:lnSpc>
            </a:pPr>
            <a:r>
              <a:rPr lang="hu-HU" altLang="hu-HU" sz="2400" dirty="0"/>
              <a:t>FENTON, Alexander: A néprajzi (etnológiai) kutatás szakaszai Nagy-Britanniában… </a:t>
            </a:r>
            <a:br>
              <a:rPr lang="hu-HU" altLang="hu-HU" sz="2400" dirty="0"/>
            </a:br>
            <a:r>
              <a:rPr lang="hu-HU" altLang="hu-HU" sz="2400" i="1" dirty="0" err="1"/>
              <a:t>Ethnographia</a:t>
            </a:r>
            <a:r>
              <a:rPr lang="hu-HU" altLang="hu-HU" sz="2400" dirty="0"/>
              <a:t> 100. (1989) 52-67. </a:t>
            </a:r>
            <a:endParaRPr lang="hu-HU" altLang="hu-HU" sz="2400" dirty="0" smtClean="0"/>
          </a:p>
          <a:p>
            <a:r>
              <a:rPr lang="hu-HU" altLang="hu-HU" sz="2400" dirty="0" smtClean="0"/>
              <a:t>TALVE, </a:t>
            </a:r>
            <a:r>
              <a:rPr lang="hu-HU" altLang="hu-HU" sz="2400" dirty="0" err="1" smtClean="0"/>
              <a:t>Ilmar</a:t>
            </a:r>
            <a:r>
              <a:rPr lang="hu-HU" altLang="hu-HU" sz="2400" dirty="0" smtClean="0"/>
              <a:t>: </a:t>
            </a:r>
            <a:r>
              <a:rPr lang="hu-HU" altLang="hu-HU" sz="2400" i="1" dirty="0" smtClean="0"/>
              <a:t>A finn népkultúra</a:t>
            </a:r>
            <a:r>
              <a:rPr lang="hu-HU" altLang="hu-HU" sz="2400" dirty="0" smtClean="0"/>
              <a:t>. Debrecen, 2000. </a:t>
            </a:r>
          </a:p>
          <a:p>
            <a:r>
              <a:rPr lang="hu-HU" altLang="hu-HU" sz="2400" dirty="0" smtClean="0"/>
              <a:t>FRYKMAN, Jonas: A mindennapi élet, mint a kutatás tárgya a svéd etnológiában. </a:t>
            </a:r>
            <a:br>
              <a:rPr lang="hu-HU" altLang="hu-HU" sz="2400" dirty="0" smtClean="0"/>
            </a:br>
            <a:r>
              <a:rPr lang="hu-HU" altLang="hu-HU" sz="2400" i="1" dirty="0" err="1" smtClean="0"/>
              <a:t>Ethnographia</a:t>
            </a:r>
            <a:r>
              <a:rPr lang="hu-HU" altLang="hu-HU" sz="2400" dirty="0" smtClean="0"/>
              <a:t> 100. (1989) 68-79.</a:t>
            </a:r>
          </a:p>
          <a:p>
            <a:r>
              <a:rPr lang="hu-HU" altLang="hu-HU" sz="2400" dirty="0" smtClean="0"/>
              <a:t>THOMAS, William Isaac, - ZNANIECKI, </a:t>
            </a:r>
            <a:r>
              <a:rPr lang="hu-HU" altLang="hu-HU" sz="2400" dirty="0" err="1" smtClean="0"/>
              <a:t>Florian</a:t>
            </a:r>
            <a:r>
              <a:rPr lang="hu-HU" altLang="hu-HU" sz="2400" dirty="0" smtClean="0"/>
              <a:t>: </a:t>
            </a:r>
            <a:r>
              <a:rPr lang="hu-HU" altLang="hu-HU" sz="2400" i="1" dirty="0" smtClean="0"/>
              <a:t>A lengyel paraszt Amerikában</a:t>
            </a:r>
            <a:r>
              <a:rPr lang="hu-HU" altLang="hu-HU" sz="2400" dirty="0" smtClean="0"/>
              <a:t>. (I-VI) Budapest, 2002-2004.</a:t>
            </a:r>
          </a:p>
          <a:p>
            <a:endParaRPr lang="hu-HU" altLang="hu-HU" sz="2400" dirty="0" smtClean="0"/>
          </a:p>
          <a:p>
            <a:pPr>
              <a:lnSpc>
                <a:spcPct val="80000"/>
              </a:lnSpc>
            </a:pPr>
            <a:endParaRPr lang="hu-HU" alt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 smtClean="0"/>
              <a:t>B) </a:t>
            </a:r>
            <a:r>
              <a:rPr lang="hu-HU" altLang="hu-HU" dirty="0"/>
              <a:t>Európai </a:t>
            </a:r>
            <a:r>
              <a:rPr lang="hu-HU" altLang="hu-HU" dirty="0" smtClean="0"/>
              <a:t>etnológia, kibontakozás</a:t>
            </a:r>
            <a:endParaRPr lang="hu-HU" altLang="hu-HU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hu-HU" altLang="hu-HU" dirty="0"/>
              <a:t>svéd javaslatok, </a:t>
            </a:r>
            <a:r>
              <a:rPr lang="hu-HU" altLang="hu-HU" dirty="0" err="1" smtClean="0"/>
              <a:t>Erixon</a:t>
            </a:r>
            <a:endParaRPr lang="hu-HU" altLang="hu-HU" dirty="0"/>
          </a:p>
          <a:p>
            <a:pPr>
              <a:lnSpc>
                <a:spcPct val="90000"/>
              </a:lnSpc>
            </a:pPr>
            <a:r>
              <a:rPr lang="hu-HU" altLang="hu-HU" dirty="0"/>
              <a:t>svéd/skandináv fejlemények, kezdeményezések: </a:t>
            </a:r>
            <a:r>
              <a:rPr lang="hu-HU" altLang="hu-HU" dirty="0" err="1"/>
              <a:t>Löfgren</a:t>
            </a:r>
            <a:r>
              <a:rPr lang="hu-HU" altLang="hu-HU" dirty="0"/>
              <a:t>, </a:t>
            </a:r>
            <a:r>
              <a:rPr lang="hu-HU" altLang="hu-HU" dirty="0" err="1"/>
              <a:t>Frykman</a:t>
            </a:r>
            <a:r>
              <a:rPr lang="hu-HU" altLang="hu-HU" dirty="0"/>
              <a:t>, Szabó M., </a:t>
            </a:r>
          </a:p>
          <a:p>
            <a:pPr lvl="1">
              <a:lnSpc>
                <a:spcPct val="90000"/>
              </a:lnSpc>
            </a:pPr>
            <a:r>
              <a:rPr lang="hu-HU" altLang="hu-HU" dirty="0"/>
              <a:t>Európa regionális etnológiája</a:t>
            </a:r>
          </a:p>
          <a:p>
            <a:pPr>
              <a:lnSpc>
                <a:spcPct val="90000"/>
              </a:lnSpc>
            </a:pPr>
            <a:r>
              <a:rPr lang="hu-HU" altLang="hu-HU" dirty="0"/>
              <a:t>német útkeresés 1960-as évek, </a:t>
            </a:r>
          </a:p>
          <a:p>
            <a:pPr lvl="1">
              <a:lnSpc>
                <a:spcPct val="90000"/>
              </a:lnSpc>
            </a:pPr>
            <a:r>
              <a:rPr lang="hu-HU" altLang="hu-HU" dirty="0"/>
              <a:t>hagyomány kritikája, Bausinger, </a:t>
            </a:r>
          </a:p>
          <a:p>
            <a:pPr lvl="1">
              <a:lnSpc>
                <a:spcPct val="90000"/>
              </a:lnSpc>
            </a:pPr>
            <a:r>
              <a:rPr lang="hu-HU" altLang="hu-HU" dirty="0"/>
              <a:t>megélt és mindennapi történelem</a:t>
            </a:r>
          </a:p>
          <a:p>
            <a:pPr>
              <a:lnSpc>
                <a:spcPct val="90000"/>
              </a:lnSpc>
            </a:pPr>
            <a:r>
              <a:rPr lang="hu-HU" altLang="hu-HU" dirty="0"/>
              <a:t>intézményesülés 1970-es évek, tanszékek</a:t>
            </a:r>
          </a:p>
        </p:txBody>
      </p:sp>
    </p:spTree>
    <p:extLst>
      <p:ext uri="{BB962C8B-B14F-4D97-AF65-F5344CB8AC3E}">
        <p14:creationId xmlns:p14="http://schemas.microsoft.com/office/powerpoint/2010/main" val="199594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 smtClean="0"/>
              <a:t>Európai etnológia, irodalom</a:t>
            </a:r>
            <a:endParaRPr lang="hu-HU" altLang="hu-HU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altLang="hu-HU" dirty="0"/>
              <a:t>ERIXON, </a:t>
            </a:r>
            <a:r>
              <a:rPr lang="hu-HU" altLang="hu-HU" dirty="0" err="1"/>
              <a:t>Sigurd</a:t>
            </a:r>
            <a:r>
              <a:rPr lang="hu-HU" altLang="hu-HU" dirty="0"/>
              <a:t>: Európai etnológia. </a:t>
            </a:r>
            <a:r>
              <a:rPr lang="hu-HU" altLang="hu-HU" i="1" dirty="0" err="1"/>
              <a:t>Ethnographia</a:t>
            </a:r>
            <a:r>
              <a:rPr lang="hu-HU" altLang="hu-HU" dirty="0"/>
              <a:t>, LV. (1944) 1-17. </a:t>
            </a:r>
          </a:p>
          <a:p>
            <a:r>
              <a:rPr lang="hu-HU" altLang="hu-HU" dirty="0"/>
              <a:t>BAUSINGER, Hermann: </a:t>
            </a:r>
            <a:r>
              <a:rPr lang="hu-HU" altLang="hu-HU" i="1" dirty="0"/>
              <a:t>Az újrarajzolt nép.</a:t>
            </a:r>
            <a:r>
              <a:rPr lang="hu-HU" altLang="hu-HU" dirty="0"/>
              <a:t> Budapest, 1982. /</a:t>
            </a:r>
            <a:r>
              <a:rPr lang="hu-HU" altLang="hu-HU" dirty="0" err="1"/>
              <a:t>Folkloristica</a:t>
            </a:r>
            <a:r>
              <a:rPr lang="hu-HU" altLang="hu-HU" dirty="0"/>
              <a:t> 7./</a:t>
            </a:r>
          </a:p>
          <a:p>
            <a:r>
              <a:rPr lang="hu-HU" altLang="hu-HU" dirty="0"/>
              <a:t>KASCHUBA, Wolfgang: </a:t>
            </a:r>
            <a:r>
              <a:rPr lang="hu-HU" altLang="hu-HU" i="1" dirty="0"/>
              <a:t>Bevezetés az európai etnológiába</a:t>
            </a:r>
            <a:r>
              <a:rPr lang="hu-HU" altLang="hu-HU" dirty="0"/>
              <a:t>. Bp. 2004. </a:t>
            </a:r>
          </a:p>
        </p:txBody>
      </p:sp>
    </p:spTree>
    <p:extLst>
      <p:ext uri="{BB962C8B-B14F-4D97-AF65-F5344CB8AC3E}">
        <p14:creationId xmlns:p14="http://schemas.microsoft.com/office/powerpoint/2010/main" val="155045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Ripple</Template>
  <TotalTime>1374</TotalTime>
  <Words>646</Words>
  <Application>Microsoft Office PowerPoint</Application>
  <PresentationFormat>Diavetítés a képernyőre (4:3 oldalarány)</PresentationFormat>
  <Paragraphs>101</Paragraphs>
  <Slides>32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32</vt:i4>
      </vt:variant>
    </vt:vector>
  </HeadingPairs>
  <TitlesOfParts>
    <vt:vector size="33" baseType="lpstr">
      <vt:lpstr>Alapértelmezett terv</vt:lpstr>
      <vt:lpstr>A néprajz Európában</vt:lpstr>
      <vt:lpstr>PowerPoint bemutató</vt:lpstr>
      <vt:lpstr>Európa általában</vt:lpstr>
      <vt:lpstr>Vázlat</vt:lpstr>
      <vt:lpstr>A) Témák, problémák, módszerek 1. </vt:lpstr>
      <vt:lpstr>A) Témák, problémák, módszerek 2.</vt:lpstr>
      <vt:lpstr>Európai régiók</vt:lpstr>
      <vt:lpstr>B) Európai etnológia, kibontakozás</vt:lpstr>
      <vt:lpstr>Európai etnológia, irodalom</vt:lpstr>
      <vt:lpstr>Európai néprajzi folyóiratok</vt:lpstr>
      <vt:lpstr>Helsinki, piac</vt:lpstr>
      <vt:lpstr>Jyväskylä, piac</vt:lpstr>
      <vt:lpstr>Jyväskylä, múzeum: szoba enteriőr</vt:lpstr>
      <vt:lpstr>Jyväskylä, múzeum: bolt enteriőr</vt:lpstr>
      <vt:lpstr>Jyväskylä, népviseleti bemutató</vt:lpstr>
      <vt:lpstr>B) Szomszéd népek</vt:lpstr>
      <vt:lpstr>PowerPoint bemutató</vt:lpstr>
      <vt:lpstr>Románia</vt:lpstr>
      <vt:lpstr>Románia, fatemplom (Vaskapu)</vt:lpstr>
      <vt:lpstr>Románia, üveg-ikon (Illés a szekéren)  Sibiel</vt:lpstr>
      <vt:lpstr>Románia, ház kapuja (Oltszakadát)</vt:lpstr>
      <vt:lpstr>Románia, vándor juhnyáj (transhumance)</vt:lpstr>
      <vt:lpstr>Románia, pásztorkaliba az esztenán</vt:lpstr>
      <vt:lpstr>Románia, tejbemérés, Pusztatopa</vt:lpstr>
      <vt:lpstr>Románia, fahordás bivalyfogattal</vt:lpstr>
      <vt:lpstr>Románia, szekerező cigányok (Szilágyság)</vt:lpstr>
      <vt:lpstr>Románia, népviseletek (Gyulafehérvár, múzeum)</vt:lpstr>
      <vt:lpstr>Bukarest, Falumúzeum</vt:lpstr>
      <vt:lpstr>Szlovákia</vt:lpstr>
      <vt:lpstr>PowerPoint bemutató</vt:lpstr>
      <vt:lpstr>Szlovák falvak, hagyományok</vt:lpstr>
      <vt:lpstr>Hagyományos szlovák Mária-zarándoklat, Levoce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Mohay Tamás</dc:creator>
  <cp:lastModifiedBy>Mohay Tamás</cp:lastModifiedBy>
  <cp:revision>135</cp:revision>
  <dcterms:created xsi:type="dcterms:W3CDTF">1601-01-01T00:00:00Z</dcterms:created>
  <dcterms:modified xsi:type="dcterms:W3CDTF">2019-12-04T09:20:31Z</dcterms:modified>
</cp:coreProperties>
</file>