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51" r:id="rId2"/>
    <p:sldId id="365" r:id="rId3"/>
    <p:sldId id="297" r:id="rId4"/>
    <p:sldId id="257" r:id="rId5"/>
    <p:sldId id="315" r:id="rId6"/>
    <p:sldId id="286" r:id="rId7"/>
    <p:sldId id="364" r:id="rId8"/>
    <p:sldId id="288" r:id="rId9"/>
    <p:sldId id="316" r:id="rId10"/>
    <p:sldId id="287" r:id="rId11"/>
    <p:sldId id="290" r:id="rId12"/>
    <p:sldId id="289" r:id="rId13"/>
    <p:sldId id="312" r:id="rId14"/>
    <p:sldId id="292" r:id="rId15"/>
    <p:sldId id="293" r:id="rId16"/>
    <p:sldId id="294" r:id="rId17"/>
    <p:sldId id="313" r:id="rId18"/>
    <p:sldId id="296" r:id="rId19"/>
    <p:sldId id="329" r:id="rId20"/>
  </p:sldIdLst>
  <p:sldSz cx="9144000" cy="6858000" type="overhead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76" autoAdjust="0"/>
    <p:restoredTop sz="56364" autoAdjust="0"/>
  </p:normalViewPr>
  <p:slideViewPr>
    <p:cSldViewPr>
      <p:cViewPr varScale="1">
        <p:scale>
          <a:sx n="98" d="100"/>
          <a:sy n="98" d="100"/>
        </p:scale>
        <p:origin x="-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368"/>
    </p:cViewPr>
  </p:sorterViewPr>
  <p:notesViewPr>
    <p:cSldViewPr>
      <p:cViewPr varScale="1">
        <p:scale>
          <a:sx n="54" d="100"/>
          <a:sy n="54" d="100"/>
        </p:scale>
        <p:origin x="-1266" y="-9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46DF3F-ACFD-49DA-9E75-4028A283BB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627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A2E668-A3A1-4BCF-9AD9-17CDF6B155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9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Lehet adni áttekintő térképeket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minél lejjebb együnk a régiók, kisrégiók, települések szintjére, annál összetettebb minden 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mégis FONTOS ezt tudni, mert kell a térbeli tájékozódás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 térbeli kötődéseknek olykor ma is nagy ereje van</a:t>
            </a:r>
          </a:p>
        </p:txBody>
      </p:sp>
    </p:spTree>
    <p:extLst>
      <p:ext uri="{BB962C8B-B14F-4D97-AF65-F5344CB8AC3E}">
        <p14:creationId xmlns:p14="http://schemas.microsoft.com/office/powerpoint/2010/main" val="47649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Ez alakul, változik a leginkább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Elszármazottak szerepe az identitás őrzésében</a:t>
            </a:r>
          </a:p>
          <a:p>
            <a:pPr eaLnBrk="1" hangingPunct="1"/>
            <a:r>
              <a:rPr lang="hu-HU" altLang="hu-HU" smtClean="0"/>
              <a:t>Kapcsolatok </a:t>
            </a:r>
          </a:p>
          <a:p>
            <a:pPr eaLnBrk="1" hangingPunct="1"/>
            <a:r>
              <a:rPr lang="hu-HU" altLang="hu-HU" smtClean="0"/>
              <a:t>képzelt jogok</a:t>
            </a:r>
          </a:p>
          <a:p>
            <a:pPr eaLnBrk="1" hangingPunct="1"/>
            <a:r>
              <a:rPr lang="hu-HU" altLang="hu-HU" smtClean="0"/>
              <a:t>múlt-mítoszok</a:t>
            </a:r>
          </a:p>
          <a:p>
            <a:pPr eaLnBrk="1" hangingPunct="1"/>
            <a:r>
              <a:rPr lang="hu-HU" altLang="hu-HU" smtClean="0"/>
              <a:t>emlékezet helyei</a:t>
            </a:r>
          </a:p>
          <a:p>
            <a:pPr eaLnBrk="1" hangingPunct="1"/>
            <a:r>
              <a:rPr lang="hu-HU" altLang="hu-HU" smtClean="0"/>
              <a:t>rész-egész viszonyok</a:t>
            </a:r>
          </a:p>
          <a:p>
            <a:pPr eaLnBrk="1" hangingPunct="1"/>
            <a:r>
              <a:rPr lang="hu-HU" altLang="hu-HU" smtClean="0"/>
              <a:t>találkozók, világtalálkozók</a:t>
            </a:r>
          </a:p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5048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16864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572033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Ez alakít is népcsoportokat</a:t>
            </a:r>
          </a:p>
          <a:p>
            <a:pPr eaLnBrk="1" hangingPunct="1"/>
            <a:r>
              <a:rPr lang="hu-HU" altLang="hu-HU" smtClean="0"/>
              <a:t>és fel is számolja azokat,</a:t>
            </a:r>
          </a:p>
          <a:p>
            <a:pPr eaLnBrk="1" hangingPunct="1"/>
            <a:r>
              <a:rPr lang="hu-HU" altLang="hu-HU" smtClean="0"/>
              <a:t>újrarendezi a viszonyokat</a:t>
            </a:r>
          </a:p>
          <a:p>
            <a:pPr eaLnBrk="1" hangingPunct="1"/>
            <a:r>
              <a:rPr lang="hu-HU" altLang="hu-HU" smtClean="0"/>
              <a:t>egymás közt és egymással is. </a:t>
            </a:r>
          </a:p>
        </p:txBody>
      </p:sp>
    </p:spTree>
    <p:extLst>
      <p:ext uri="{BB962C8B-B14F-4D97-AF65-F5344CB8AC3E}">
        <p14:creationId xmlns:p14="http://schemas.microsoft.com/office/powerpoint/2010/main" val="350982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A 20. század itt radikális átalakulásokat hozott</a:t>
            </a:r>
          </a:p>
          <a:p>
            <a:pPr eaLnBrk="1" hangingPunct="1"/>
            <a:r>
              <a:rPr lang="hu-HU" altLang="hu-HU" smtClean="0"/>
              <a:t>Ezt a mai napig alig vesszük figyelembe</a:t>
            </a:r>
          </a:p>
          <a:p>
            <a:pPr eaLnBrk="1" hangingPunct="1"/>
            <a:r>
              <a:rPr lang="hu-HU" altLang="hu-HU" smtClean="0"/>
              <a:t>Fontos lenne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„Széténeklés”-hez hasonló folyamatok mennek itt végbe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 modernitás gyorsuló ütembe zilál szét hagyományos közösségeket és összetartásokat,</a:t>
            </a:r>
          </a:p>
          <a:p>
            <a:pPr eaLnBrk="1" hangingPunct="1"/>
            <a:r>
              <a:rPr lang="hu-HU" altLang="hu-HU" smtClean="0"/>
              <a:t>azon túl ezeknek a módjait is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és hoz létre újakat, melyek már nem földrajzi kötődésűek</a:t>
            </a:r>
          </a:p>
        </p:txBody>
      </p:sp>
    </p:spTree>
    <p:extLst>
      <p:ext uri="{BB962C8B-B14F-4D97-AF65-F5344CB8AC3E}">
        <p14:creationId xmlns:p14="http://schemas.microsoft.com/office/powerpoint/2010/main" val="418507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A 12 pont persze önkénesnek is tekinthető,</a:t>
            </a:r>
          </a:p>
          <a:p>
            <a:pPr eaLnBrk="1" hangingPunct="1"/>
            <a:r>
              <a:rPr lang="hu-HU" altLang="hu-HU" smtClean="0"/>
              <a:t>a főbbek azért itt vannak</a:t>
            </a:r>
          </a:p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4053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3455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1694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64900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1107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Kapcsolatok egymással.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kapcsolatok megszakadása, elhalványulása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5622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Hogy értik meg egymást</a:t>
            </a:r>
          </a:p>
          <a:p>
            <a:pPr eaLnBrk="1" hangingPunct="1"/>
            <a:r>
              <a:rPr lang="hu-HU" altLang="hu-HU" smtClean="0"/>
              <a:t>általános a megértés a teljes magyar nyelvterületen, </a:t>
            </a:r>
          </a:p>
          <a:p>
            <a:pPr eaLnBrk="1" hangingPunct="1"/>
            <a:r>
              <a:rPr lang="hu-HU" altLang="hu-HU" smtClean="0"/>
              <a:t>egységes a nyelv, nem vált szét többre, mint német és mások,</a:t>
            </a:r>
          </a:p>
          <a:p>
            <a:pPr eaLnBrk="1" hangingPunct="1"/>
            <a:r>
              <a:rPr lang="hu-HU" altLang="hu-HU" smtClean="0"/>
              <a:t>nem integrált másokat, mint francia és mások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08794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Egymagában is fontos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Még fontosabbá válik a nemzetiségi viszonyokkal együtt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Tóth Zoltán: etnikai-felekzeti tömbök fogalom</a:t>
            </a:r>
          </a:p>
        </p:txBody>
      </p:sp>
    </p:spTree>
    <p:extLst>
      <p:ext uri="{BB962C8B-B14F-4D97-AF65-F5344CB8AC3E}">
        <p14:creationId xmlns:p14="http://schemas.microsoft.com/office/powerpoint/2010/main" val="220035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u-HU" altLang="en-US" noProof="0" smtClean="0"/>
              <a:t>Mintacím szerkesztése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u-HU" altLang="en-US" noProof="0" smtClean="0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9988B-7E58-4627-84B4-660CFE73EFD7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AB173-7505-44D7-ACE2-20346758E23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9381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C5E6-9F54-4961-8ECA-CC1461CFFCB6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BC56-8F39-458A-82D5-1AD5B409DB5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8392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AA7C-C1F9-4B60-80E7-C20E464899AD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DA45B-EB7A-472E-9B01-40436A15E48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369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4F31-CCDE-4D95-B60C-6E097E6F44DB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76AC-9B5E-4F5F-9AF5-7AB292D04CB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918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A6A-29DC-49C5-A23D-63F7A3A786F0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FB85-10DF-48A9-BD7E-87E5F2E2A36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7853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5F015-5D08-4DB9-A09C-A12218037076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2937-2126-47E8-8BFC-B847623E4B2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1105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23EF-B4F6-45B6-B483-FE08694FFBC3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6E07-0C75-429E-95C5-F9D2131C388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8217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53B6-B004-4ACE-B97E-A8A3D5F47B3D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0A15-62EC-459D-A34C-15A074DA6D9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2475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F5D4-5044-472C-A34F-66ABE6D4328A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5752-3A96-433C-9655-92E77326156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1766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EA78-5653-4262-940A-6A10B8DE564C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5AA3-E99F-4BE9-925A-FF07F2C6C19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1043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09FD-C2E4-4FE7-9EC6-24082A2F7E37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2788-274B-479C-B209-A159B68EB9A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930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4C623B38-B0E5-49FB-9E23-D6713853D203}" type="datetime1">
              <a:rPr lang="hu-HU" altLang="hu-HU"/>
              <a:pPr>
                <a:defRPr/>
              </a:pPr>
              <a:t>2019.10.14.</a:t>
            </a:fld>
            <a:endParaRPr lang="hu-HU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02403884-0A94-4E59-8BF1-574D1E8DAE0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I. Környezet és kultúra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Környezet: „Az ember és kultúrájának külső feltételei” </a:t>
            </a:r>
            <a:r>
              <a:rPr lang="hu-HU" altLang="hu-HU" dirty="0" err="1" smtClean="0"/>
              <a:t>MNLex</a:t>
            </a: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Környezet összetevői:</a:t>
            </a:r>
          </a:p>
          <a:p>
            <a:pPr lvl="1" eaLnBrk="1" hangingPunct="1">
              <a:buClr>
                <a:srgbClr val="3B812F"/>
              </a:buClr>
            </a:pPr>
            <a:r>
              <a:rPr lang="hu-HU" altLang="hu-HU" dirty="0">
                <a:solidFill>
                  <a:srgbClr val="000000"/>
                </a:solidFill>
              </a:rPr>
              <a:t>természeti</a:t>
            </a:r>
          </a:p>
          <a:p>
            <a:pPr lvl="1" eaLnBrk="1" hangingPunct="1">
              <a:buClr>
                <a:srgbClr val="3B812F"/>
              </a:buClr>
            </a:pPr>
            <a:r>
              <a:rPr lang="hu-HU" altLang="hu-HU" dirty="0">
                <a:solidFill>
                  <a:srgbClr val="000000"/>
                </a:solidFill>
              </a:rPr>
              <a:t>épített</a:t>
            </a:r>
          </a:p>
          <a:p>
            <a:pPr lvl="1" eaLnBrk="1" hangingPunct="1">
              <a:buClr>
                <a:srgbClr val="3B812F"/>
              </a:buClr>
            </a:pPr>
            <a:r>
              <a:rPr lang="hu-HU" altLang="hu-HU" dirty="0">
                <a:solidFill>
                  <a:srgbClr val="000000"/>
                </a:solidFill>
              </a:rPr>
              <a:t>társadalmi (annak minden részével)</a:t>
            </a:r>
          </a:p>
          <a:p>
            <a:pPr lvl="1" eaLnBrk="1" hangingPunct="1">
              <a:buClr>
                <a:srgbClr val="3B812F"/>
              </a:buClr>
            </a:pPr>
            <a:r>
              <a:rPr lang="hu-HU" altLang="hu-HU" dirty="0">
                <a:solidFill>
                  <a:srgbClr val="000000"/>
                </a:solidFill>
              </a:rPr>
              <a:t>kulturális (annak minden részével)</a:t>
            </a:r>
          </a:p>
          <a:p>
            <a:pPr lvl="1" eaLnBrk="1" hangingPunct="1">
              <a:buClr>
                <a:srgbClr val="3B812F"/>
              </a:buClr>
            </a:pPr>
            <a:r>
              <a:rPr lang="hu-HU" altLang="hu-HU" dirty="0">
                <a:solidFill>
                  <a:srgbClr val="000000"/>
                </a:solidFill>
              </a:rPr>
              <a:t>mentális, lelki-szellemi (minden részével)</a:t>
            </a:r>
          </a:p>
          <a:p>
            <a:pPr lvl="1" eaLnBrk="1" hangingPunct="1">
              <a:buClr>
                <a:srgbClr val="3B812F"/>
              </a:buClr>
              <a:buNone/>
            </a:pPr>
            <a:r>
              <a:rPr lang="hu-HU" altLang="hu-HU" dirty="0" smtClean="0">
                <a:solidFill>
                  <a:srgbClr val="000000"/>
                </a:solidFill>
              </a:rPr>
              <a:t>Mindezek </a:t>
            </a:r>
            <a:r>
              <a:rPr lang="hu-HU" altLang="hu-HU" dirty="0">
                <a:solidFill>
                  <a:srgbClr val="000000"/>
                </a:solidFill>
              </a:rPr>
              <a:t>mélyen tagolhatják a kultúrákat, területi értelemben is</a:t>
            </a:r>
          </a:p>
          <a:p>
            <a:pPr lvl="1" eaLnBrk="1" hangingPunct="1">
              <a:buClr>
                <a:srgbClr val="3B812F"/>
              </a:buClr>
              <a:buNone/>
            </a:pPr>
            <a:r>
              <a:rPr lang="hu-HU" altLang="hu-HU" dirty="0" smtClean="0">
                <a:solidFill>
                  <a:srgbClr val="000000"/>
                </a:solidFill>
              </a:rPr>
              <a:t>Környezet, védelem</a:t>
            </a:r>
            <a:r>
              <a:rPr lang="hu-HU" altLang="hu-HU" dirty="0">
                <a:solidFill>
                  <a:srgbClr val="000000"/>
                </a:solidFill>
              </a:rPr>
              <a:t>, </a:t>
            </a:r>
          </a:p>
          <a:p>
            <a:pPr lvl="1" eaLnBrk="1" hangingPunct="1">
              <a:buClr>
                <a:srgbClr val="3B812F"/>
              </a:buClr>
              <a:buNone/>
            </a:pPr>
            <a:r>
              <a:rPr lang="hu-HU" altLang="hu-HU" dirty="0">
                <a:solidFill>
                  <a:srgbClr val="000000"/>
                </a:solidFill>
              </a:rPr>
              <a:t>tisztaság, minden értelemben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 lIns="92075" tIns="46037" rIns="92075" bIns="46037" anchor="ctr"/>
          <a:lstStyle/>
          <a:p>
            <a:pPr eaLnBrk="1" hangingPunct="1"/>
            <a:r>
              <a:rPr lang="hu-HU" altLang="hu-HU" dirty="0" smtClean="0"/>
              <a:t>4. Nemzetiségi viszonyok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826768" cy="4824536"/>
          </a:xfrm>
        </p:spPr>
        <p:txBody>
          <a:bodyPr/>
          <a:lstStyle/>
          <a:p>
            <a:r>
              <a:rPr lang="hu-HU" sz="1800" dirty="0"/>
              <a:t>Nyelvhatár </a:t>
            </a:r>
          </a:p>
          <a:p>
            <a:pPr lvl="1"/>
            <a:r>
              <a:rPr lang="hu-HU" sz="1400" dirty="0"/>
              <a:t>Szlovák északon: Palócföld, Mátyusföld</a:t>
            </a:r>
          </a:p>
          <a:p>
            <a:pPr lvl="1"/>
            <a:r>
              <a:rPr lang="hu-HU" sz="1400" dirty="0"/>
              <a:t>ruszin északkeleten: </a:t>
            </a:r>
            <a:r>
              <a:rPr lang="hu-HU" sz="1400" dirty="0" smtClean="0"/>
              <a:t>Kárpátalja</a:t>
            </a:r>
          </a:p>
          <a:p>
            <a:pPr lvl="1"/>
            <a:r>
              <a:rPr lang="hu-HU" sz="1400" dirty="0" smtClean="0"/>
              <a:t>Német nyugaton: Őrség</a:t>
            </a:r>
            <a:endParaRPr lang="hu-HU" sz="1400" dirty="0"/>
          </a:p>
          <a:p>
            <a:r>
              <a:rPr lang="hu-HU" sz="1800" dirty="0"/>
              <a:t>Több nemzetiség együtt: </a:t>
            </a:r>
          </a:p>
          <a:p>
            <a:pPr lvl="1"/>
            <a:r>
              <a:rPr lang="hu-HU" sz="1400" dirty="0"/>
              <a:t>Baranya, Tolna: német; </a:t>
            </a:r>
          </a:p>
          <a:p>
            <a:pPr lvl="1"/>
            <a:r>
              <a:rPr lang="hu-HU" sz="1400" dirty="0"/>
              <a:t>Békés: </a:t>
            </a:r>
            <a:r>
              <a:rPr lang="hu-HU" sz="1400" dirty="0" smtClean="0"/>
              <a:t>szlovák</a:t>
            </a:r>
          </a:p>
          <a:p>
            <a:pPr lvl="1"/>
            <a:r>
              <a:rPr lang="hu-HU" sz="1400" dirty="0" smtClean="0"/>
              <a:t>Kalotaszeg: román</a:t>
            </a:r>
          </a:p>
          <a:p>
            <a:pPr lvl="1"/>
            <a:r>
              <a:rPr lang="hu-HU" sz="1400" dirty="0" smtClean="0"/>
              <a:t>Bácska: német, szerb, bunyevác</a:t>
            </a:r>
            <a:endParaRPr lang="hu-HU" sz="1400" dirty="0"/>
          </a:p>
          <a:p>
            <a:r>
              <a:rPr lang="hu-HU" sz="1800" dirty="0"/>
              <a:t>Szórvány:</a:t>
            </a:r>
          </a:p>
          <a:p>
            <a:pPr lvl="1"/>
            <a:r>
              <a:rPr lang="hu-HU" sz="1400" dirty="0"/>
              <a:t>Mezőség, Dél-Erdély: román környezet</a:t>
            </a:r>
          </a:p>
          <a:p>
            <a:pPr lvl="1"/>
            <a:r>
              <a:rPr lang="hu-HU" sz="1400" dirty="0"/>
              <a:t>Olt mente: szász környezet</a:t>
            </a:r>
          </a:p>
          <a:p>
            <a:r>
              <a:rPr lang="hu-HU" sz="1800" dirty="0"/>
              <a:t>Nyelvsziget: </a:t>
            </a:r>
          </a:p>
          <a:p>
            <a:pPr lvl="1"/>
            <a:r>
              <a:rPr lang="hu-HU" sz="1400" dirty="0"/>
              <a:t>Zoboralja, Nyitra m.: szlovák környezet</a:t>
            </a:r>
          </a:p>
          <a:p>
            <a:pPr lvl="1"/>
            <a:r>
              <a:rPr lang="hu-HU" sz="1400" dirty="0"/>
              <a:t>Szlavónia: szerv-horvát környezet</a:t>
            </a:r>
          </a:p>
          <a:p>
            <a:pPr marL="327025" lvl="1" indent="0">
              <a:buNone/>
            </a:pPr>
            <a:endParaRPr lang="hu-HU" sz="600" dirty="0"/>
          </a:p>
          <a:p>
            <a:endParaRPr lang="hu-HU" sz="1800" dirty="0"/>
          </a:p>
          <a:p>
            <a:endParaRPr lang="hu-HU" sz="18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7F24F-C2A2-411C-8B47-3CEC75A4AF10}" type="slidenum">
              <a:rPr lang="hu-HU" altLang="hu-HU" sz="1400"/>
              <a:pPr/>
              <a:t>10</a:t>
            </a:fld>
            <a:endParaRPr lang="hu-HU" altLang="hu-HU" sz="1400"/>
          </a:p>
        </p:txBody>
      </p:sp>
      <p:pic>
        <p:nvPicPr>
          <p:cNvPr id="11" name="Picture 3" descr="20 népcsoport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5" t="16275" r="23438" b="16026"/>
          <a:stretch>
            <a:fillRect/>
          </a:stretch>
        </p:blipFill>
        <p:spPr bwMode="auto">
          <a:xfrm>
            <a:off x="4788024" y="1267548"/>
            <a:ext cx="4032447" cy="48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z="3800" smtClean="0"/>
              <a:t>5. Nyelv, nyelvjárás, dialektus,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sz="half" idx="1"/>
          </p:nvPr>
        </p:nvSpPr>
        <p:spPr/>
        <p:txBody>
          <a:bodyPr lIns="92075" tIns="46037" rIns="92075" bIns="46037"/>
          <a:lstStyle/>
          <a:p>
            <a:pPr eaLnBrk="1" hangingPunct="1"/>
            <a:endParaRPr lang="hu-HU" altLang="hu-HU" sz="2600" smtClean="0"/>
          </a:p>
          <a:p>
            <a:pPr eaLnBrk="1" hangingPunct="1"/>
            <a:endParaRPr lang="hu-HU" altLang="hu-HU" sz="26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sz="2600" smtClean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35496" y="1600200"/>
            <a:ext cx="3528392" cy="4530725"/>
          </a:xfrm>
        </p:spPr>
        <p:txBody>
          <a:bodyPr/>
          <a:lstStyle/>
          <a:p>
            <a:r>
              <a:rPr lang="hu-HU" sz="1800" dirty="0" smtClean="0"/>
              <a:t>Nyelvjárásterületek</a:t>
            </a:r>
          </a:p>
          <a:p>
            <a:pPr lvl="1"/>
            <a:r>
              <a:rPr lang="hu-HU" sz="1400" dirty="0" smtClean="0"/>
              <a:t>Szókincs, fonetika, ritmus, dallam</a:t>
            </a:r>
          </a:p>
          <a:p>
            <a:r>
              <a:rPr lang="hu-HU" sz="1800" dirty="0" smtClean="0"/>
              <a:t>Régiók és települések </a:t>
            </a:r>
          </a:p>
          <a:p>
            <a:r>
              <a:rPr lang="hu-HU" sz="1800" dirty="0" smtClean="0"/>
              <a:t>Keveredés</a:t>
            </a:r>
          </a:p>
          <a:p>
            <a:r>
              <a:rPr lang="hu-HU" sz="1800" dirty="0" smtClean="0"/>
              <a:t>Köznyelv térhódítása és jellegzetességek megtartása</a:t>
            </a:r>
          </a:p>
          <a:p>
            <a:endParaRPr lang="hu-HU" sz="1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30725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BB23B-6B1E-458C-8121-296C5FC410E7}" type="slidenum">
              <a:rPr lang="hu-HU" altLang="hu-HU" sz="1400"/>
              <a:pPr/>
              <a:t>11</a:t>
            </a:fld>
            <a:endParaRPr lang="hu-HU" altLang="hu-HU" sz="1400"/>
          </a:p>
        </p:txBody>
      </p:sp>
      <p:pic>
        <p:nvPicPr>
          <p:cNvPr id="30726" name="Picture 7" descr="020 nyjter-szov_bihalb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468028" cy="355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 lIns="92075" tIns="46037" rIns="92075" bIns="46037" anchor="ctr"/>
          <a:lstStyle/>
          <a:p>
            <a:pPr eaLnBrk="1" hangingPunct="1"/>
            <a:r>
              <a:rPr lang="hu-HU" altLang="hu-HU" dirty="0" smtClean="0"/>
              <a:t>6. Vallási tagolódás, egyházigazgatás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type="body" sz="half" idx="1"/>
          </p:nvPr>
        </p:nvSpPr>
        <p:spPr>
          <a:xfrm>
            <a:off x="107504" y="1600200"/>
            <a:ext cx="2808312" cy="4530725"/>
          </a:xfrm>
        </p:spPr>
        <p:txBody>
          <a:bodyPr lIns="92075" tIns="46037" rIns="92075" bIns="46037"/>
          <a:lstStyle/>
          <a:p>
            <a:pPr eaLnBrk="1" hangingPunct="1"/>
            <a:r>
              <a:rPr lang="hu-HU" altLang="hu-HU" sz="1800" dirty="0" smtClean="0"/>
              <a:t>Homogén vallási tömbök</a:t>
            </a:r>
          </a:p>
          <a:p>
            <a:pPr eaLnBrk="1" hangingPunct="1"/>
            <a:r>
              <a:rPr lang="hu-HU" altLang="hu-HU" sz="1800" dirty="0" smtClean="0"/>
              <a:t>Vegyes területek</a:t>
            </a:r>
          </a:p>
          <a:p>
            <a:pPr eaLnBrk="1" hangingPunct="1"/>
            <a:r>
              <a:rPr lang="hu-HU" altLang="hu-HU" sz="1800" dirty="0" smtClean="0"/>
              <a:t>érintkezések, találkozások</a:t>
            </a:r>
          </a:p>
          <a:p>
            <a:pPr eaLnBrk="1" hangingPunct="1"/>
            <a:r>
              <a:rPr lang="hu-HU" altLang="hu-HU" sz="1800" dirty="0"/>
              <a:t>Központok</a:t>
            </a:r>
          </a:p>
          <a:p>
            <a:pPr eaLnBrk="1" hangingPunct="1"/>
            <a:r>
              <a:rPr lang="hu-HU" altLang="hu-HU" sz="1800" dirty="0"/>
              <a:t>Alsóbb fokú központok, plébánia, parókia, </a:t>
            </a:r>
          </a:p>
          <a:p>
            <a:pPr eaLnBrk="1" hangingPunct="1"/>
            <a:r>
              <a:rPr lang="hu-HU" altLang="hu-HU" sz="1800" dirty="0" err="1"/>
              <a:t>Fíliák</a:t>
            </a:r>
            <a:r>
              <a:rPr lang="hu-HU" altLang="hu-HU" sz="1800" dirty="0"/>
              <a:t>, leányegyházak</a:t>
            </a:r>
          </a:p>
          <a:p>
            <a:pPr eaLnBrk="1" hangingPunct="1"/>
            <a:r>
              <a:rPr lang="hu-HU" altLang="hu-HU" sz="1800" dirty="0"/>
              <a:t>szórványok</a:t>
            </a:r>
          </a:p>
          <a:p>
            <a:pPr eaLnBrk="1" hangingPunct="1"/>
            <a:endParaRPr lang="hu-HU" altLang="hu-HU" sz="18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3277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53F0C6-50AA-49C0-AEAE-B6478B657660}" type="slidenum">
              <a:rPr lang="hu-HU" altLang="hu-HU" sz="1400"/>
              <a:pPr/>
              <a:t>12</a:t>
            </a:fld>
            <a:endParaRPr lang="hu-HU" altLang="hu-HU" sz="1400"/>
          </a:p>
        </p:txBody>
      </p:sp>
      <p:pic>
        <p:nvPicPr>
          <p:cNvPr id="7" name="Picture 5" descr="1280px-Vall%C3%A1si_k%C3%B6z%C3%B6ss%C3%A9gek_Magyarorsz%C3%A1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19" y="1340768"/>
            <a:ext cx="607754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7. Történeti-jogi kiváltságok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1196752"/>
            <a:ext cx="3744416" cy="4934173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határőrizet, katonaság </a:t>
            </a:r>
            <a:endParaRPr lang="hu-HU" altLang="hu-HU" sz="1800" dirty="0" smtClean="0"/>
          </a:p>
          <a:p>
            <a:pPr eaLnBrk="1" hangingPunct="1"/>
            <a:r>
              <a:rPr lang="hu-HU" altLang="hu-HU" sz="1800" dirty="0" smtClean="0"/>
              <a:t>adómentesség</a:t>
            </a:r>
            <a:endParaRPr lang="hu-HU" altLang="hu-HU" sz="1800" dirty="0" smtClean="0"/>
          </a:p>
          <a:p>
            <a:pPr eaLnBrk="1" hangingPunct="1"/>
            <a:r>
              <a:rPr lang="hu-HU" altLang="hu-HU" sz="1800" dirty="0" smtClean="0"/>
              <a:t>külön adók rendszere</a:t>
            </a:r>
          </a:p>
          <a:p>
            <a:pPr eaLnBrk="1" hangingPunct="1"/>
            <a:r>
              <a:rPr lang="hu-HU" altLang="hu-HU" sz="1800" dirty="0" smtClean="0"/>
              <a:t>autonómia (saját választott vezetők), </a:t>
            </a:r>
          </a:p>
          <a:p>
            <a:pPr eaLnBrk="1" hangingPunct="1"/>
            <a:r>
              <a:rPr lang="hu-HU" altLang="hu-HU" sz="1800" dirty="0" err="1" smtClean="0"/>
              <a:t>libertas</a:t>
            </a:r>
            <a:r>
              <a:rPr lang="hu-HU" altLang="hu-HU" sz="1800" dirty="0" smtClean="0"/>
              <a:t>: ‘szabadság’ (saját szabályok alatt),</a:t>
            </a:r>
          </a:p>
          <a:p>
            <a:pPr eaLnBrk="1" hangingPunct="1"/>
            <a:r>
              <a:rPr lang="hu-HU" altLang="hu-HU" sz="1800" dirty="0" err="1" smtClean="0"/>
              <a:t>communitas</a:t>
            </a:r>
            <a:r>
              <a:rPr lang="hu-HU" altLang="hu-HU" sz="1800" dirty="0" smtClean="0"/>
              <a:t> ‘közösség</a:t>
            </a:r>
            <a:r>
              <a:rPr lang="hu-HU" altLang="hu-HU" sz="1800" dirty="0" smtClean="0"/>
              <a:t>’</a:t>
            </a:r>
          </a:p>
          <a:p>
            <a:pPr marL="0" indent="0" eaLnBrk="1" hangingPunct="1">
              <a:buNone/>
            </a:pPr>
            <a:endParaRPr lang="hu-HU" altLang="hu-HU" sz="1800" dirty="0" smtClean="0"/>
          </a:p>
          <a:p>
            <a:r>
              <a:rPr lang="hu-HU" altLang="hu-HU" sz="1800" dirty="0"/>
              <a:t>Székelyföld </a:t>
            </a:r>
          </a:p>
          <a:p>
            <a:r>
              <a:rPr lang="hu-HU" altLang="hu-HU" sz="1800" dirty="0"/>
              <a:t>Szászföld </a:t>
            </a:r>
          </a:p>
          <a:p>
            <a:r>
              <a:rPr lang="hu-HU" altLang="hu-HU" sz="1800" dirty="0"/>
              <a:t>Őrség</a:t>
            </a:r>
          </a:p>
          <a:p>
            <a:r>
              <a:rPr lang="hu-HU" altLang="hu-HU" sz="1800" dirty="0"/>
              <a:t>Hajdúság</a:t>
            </a:r>
          </a:p>
          <a:p>
            <a:r>
              <a:rPr lang="hu-HU" altLang="hu-HU" sz="1800" dirty="0"/>
              <a:t>Jászság, Kiskunság, Nagykunság</a:t>
            </a:r>
          </a:p>
          <a:p>
            <a:endParaRPr lang="hu-HU" altLang="hu-HU" sz="1800" dirty="0"/>
          </a:p>
          <a:p>
            <a:endParaRPr lang="hu-HU" sz="1800" dirty="0"/>
          </a:p>
          <a:p>
            <a:pPr eaLnBrk="1" hangingPunct="1"/>
            <a:endParaRPr lang="hu-HU" altLang="hu-HU" sz="1800" dirty="0" smtClean="0"/>
          </a:p>
          <a:p>
            <a:pPr eaLnBrk="1" hangingPunct="1"/>
            <a:endParaRPr lang="hu-HU" altLang="hu-HU" sz="1800" dirty="0" smtClean="0"/>
          </a:p>
        </p:txBody>
      </p:sp>
      <p:pic>
        <p:nvPicPr>
          <p:cNvPr id="2050" name="Picture 2" descr="C:\Users\Mohay Tamás\Documents\N_AMT\ÓRÁK BA diasorokkal\BA I Bev diasorok\Mo közig 18. sz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565475" cy="39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mtClean="0"/>
              <a:t>8. Mi-tudat, összetartás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30725"/>
          </a:xfrm>
        </p:spPr>
        <p:txBody>
          <a:bodyPr lIns="92075" tIns="46037" rIns="92075" bIns="46037"/>
          <a:lstStyle/>
          <a:p>
            <a:pPr eaLnBrk="1" hangingPunct="1"/>
            <a:endParaRPr lang="hu-HU" altLang="hu-HU" sz="1800" dirty="0" smtClean="0"/>
          </a:p>
          <a:p>
            <a:pPr eaLnBrk="1" hangingPunct="1"/>
            <a:r>
              <a:rPr lang="hu-HU" altLang="hu-HU" sz="1800" dirty="0" smtClean="0"/>
              <a:t>székely székek</a:t>
            </a:r>
          </a:p>
          <a:p>
            <a:pPr eaLnBrk="1" hangingPunct="1"/>
            <a:r>
              <a:rPr lang="hu-HU" altLang="hu-HU" sz="1800" dirty="0" smtClean="0"/>
              <a:t>Őrség</a:t>
            </a:r>
          </a:p>
          <a:p>
            <a:pPr eaLnBrk="1" hangingPunct="1"/>
            <a:r>
              <a:rPr lang="hu-HU" altLang="hu-HU" sz="1800" dirty="0" smtClean="0"/>
              <a:t>Hajdú Kerület</a:t>
            </a:r>
          </a:p>
          <a:p>
            <a:pPr eaLnBrk="1" hangingPunct="1"/>
            <a:r>
              <a:rPr lang="hu-HU" altLang="hu-HU" sz="1800" dirty="0" smtClean="0"/>
              <a:t>Jászság</a:t>
            </a:r>
          </a:p>
          <a:p>
            <a:pPr eaLnBrk="1" hangingPunct="1"/>
            <a:r>
              <a:rPr lang="hu-HU" altLang="hu-HU" sz="1800" dirty="0" smtClean="0"/>
              <a:t>Kiskunság, Nagykunság</a:t>
            </a:r>
          </a:p>
          <a:p>
            <a:pPr eaLnBrk="1" hangingPunct="1"/>
            <a:endParaRPr lang="hu-HU" altLang="hu-HU" sz="18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39941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8098A-F2C9-487D-BD2C-A6320F4AD2B1}" type="slidenum">
              <a:rPr lang="hu-HU" altLang="hu-HU" sz="1400"/>
              <a:pPr/>
              <a:t>14</a:t>
            </a:fld>
            <a:endParaRPr lang="hu-HU" altLang="hu-HU" sz="1400"/>
          </a:p>
        </p:txBody>
      </p:sp>
      <p:pic>
        <p:nvPicPr>
          <p:cNvPr id="7" name="Picture 4" descr="székelyföld tkp 19 sz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1268760"/>
            <a:ext cx="6249988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mtClean="0"/>
              <a:t>9. Házassági kapcsolatrendszer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2530624" cy="4752875"/>
          </a:xfrm>
        </p:spPr>
        <p:txBody>
          <a:bodyPr lIns="92075" tIns="46037" rIns="92075" bIns="46037"/>
          <a:lstStyle/>
          <a:p>
            <a:pPr eaLnBrk="1" hangingPunct="1"/>
            <a:endParaRPr lang="hu-HU" altLang="hu-HU" sz="1800" dirty="0" smtClean="0"/>
          </a:p>
          <a:p>
            <a:pPr eaLnBrk="1" hangingPunct="1"/>
            <a:r>
              <a:rPr lang="hu-HU" altLang="hu-HU" sz="1800" dirty="0" err="1" smtClean="0"/>
              <a:t>Endogám</a:t>
            </a:r>
            <a:r>
              <a:rPr lang="hu-HU" altLang="hu-HU" sz="1800" dirty="0" smtClean="0"/>
              <a:t> és </a:t>
            </a:r>
            <a:r>
              <a:rPr lang="hu-HU" altLang="hu-HU" sz="1800" dirty="0" err="1" smtClean="0"/>
              <a:t>exogám</a:t>
            </a:r>
            <a:r>
              <a:rPr lang="hu-HU" altLang="hu-HU" sz="1800" dirty="0" smtClean="0"/>
              <a:t> házasodás</a:t>
            </a:r>
          </a:p>
          <a:p>
            <a:pPr eaLnBrk="1" hangingPunct="1"/>
            <a:r>
              <a:rPr lang="hu-HU" altLang="hu-HU" sz="1800" dirty="0" smtClean="0"/>
              <a:t>Felekezeti szempont</a:t>
            </a:r>
          </a:p>
          <a:p>
            <a:pPr eaLnBrk="1" hangingPunct="1"/>
            <a:r>
              <a:rPr lang="hu-HU" altLang="hu-HU" sz="1800" dirty="0" smtClean="0"/>
              <a:t>Társadalmi szempont</a:t>
            </a:r>
          </a:p>
          <a:p>
            <a:pPr eaLnBrk="1" hangingPunct="1"/>
            <a:r>
              <a:rPr lang="hu-HU" altLang="hu-HU" sz="1800" dirty="0" smtClean="0"/>
              <a:t>Etnikai </a:t>
            </a:r>
            <a:r>
              <a:rPr lang="hu-HU" altLang="hu-HU" sz="1800" dirty="0" smtClean="0"/>
              <a:t>szempont</a:t>
            </a:r>
          </a:p>
          <a:p>
            <a:pPr eaLnBrk="1" hangingPunct="1"/>
            <a:endParaRPr lang="hu-HU" altLang="hu-HU" sz="1800" dirty="0"/>
          </a:p>
          <a:p>
            <a:pPr eaLnBrk="1" hangingPunct="1"/>
            <a:r>
              <a:rPr lang="hu-HU" altLang="hu-HU" sz="1800" dirty="0" smtClean="0"/>
              <a:t>Ormánság</a:t>
            </a:r>
          </a:p>
          <a:p>
            <a:pPr eaLnBrk="1" hangingPunct="1"/>
            <a:r>
              <a:rPr lang="hu-HU" altLang="hu-HU" sz="1800" dirty="0" smtClean="0"/>
              <a:t>Kalotaszeg</a:t>
            </a:r>
          </a:p>
          <a:p>
            <a:pPr eaLnBrk="1" hangingPunct="1"/>
            <a:r>
              <a:rPr lang="hu-HU" altLang="hu-HU" sz="1800" dirty="0" smtClean="0"/>
              <a:t>barkók</a:t>
            </a:r>
          </a:p>
          <a:p>
            <a:pPr marL="0" indent="0" eaLnBrk="1" hangingPunct="1">
              <a:buNone/>
            </a:pPr>
            <a:endParaRPr lang="hu-HU" altLang="hu-HU" sz="1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hu-HU" altLang="hu-HU" sz="1800" dirty="0" smtClean="0"/>
          </a:p>
          <a:p>
            <a:pPr eaLnBrk="1" hangingPunct="1"/>
            <a:endParaRPr lang="hu-HU" altLang="hu-HU" sz="18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43013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6E4905-1344-4EC4-800A-6A1CFA905758}" type="slidenum">
              <a:rPr lang="hu-HU" altLang="hu-HU" sz="1400"/>
              <a:pPr/>
              <a:t>15</a:t>
            </a:fld>
            <a:endParaRPr lang="hu-HU" altLang="hu-HU" sz="1400"/>
          </a:p>
        </p:txBody>
      </p:sp>
      <p:pic>
        <p:nvPicPr>
          <p:cNvPr id="43014" name="Picture 9" descr="Kalotaszeg házasodási körö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535612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3635375" y="573405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800"/>
              <a:t>Kalotaszeg, Balog-Fülemile 2004.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 idx="4294967295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mtClean="0"/>
              <a:t>10. A környezet megkülönböztetése</a:t>
            </a:r>
          </a:p>
        </p:txBody>
      </p:sp>
      <p:sp>
        <p:nvSpPr>
          <p:cNvPr id="45059" name="Tartalom helye 2"/>
          <p:cNvSpPr>
            <a:spLocks noGrp="1"/>
          </p:cNvSpPr>
          <p:nvPr>
            <p:ph idx="4294967295"/>
          </p:nvPr>
        </p:nvSpPr>
        <p:spPr>
          <a:xfrm>
            <a:off x="611188" y="1844675"/>
            <a:ext cx="7921625" cy="4330700"/>
          </a:xfrm>
        </p:spPr>
        <p:txBody>
          <a:bodyPr lIns="92075" tIns="46037" rIns="92075" bIns="46037"/>
          <a:lstStyle/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Csúfnevek, gúnynevek</a:t>
            </a:r>
          </a:p>
          <a:p>
            <a:pPr lvl="1" eaLnBrk="1" hangingPunct="1"/>
            <a:r>
              <a:rPr lang="hu-HU" altLang="hu-HU" smtClean="0"/>
              <a:t>matyók, palócok, Göcsej</a:t>
            </a:r>
          </a:p>
          <a:p>
            <a:pPr eaLnBrk="1" hangingPunct="1"/>
            <a:r>
              <a:rPr lang="hu-HU" altLang="hu-HU" smtClean="0"/>
              <a:t>értékrendi eltérések</a:t>
            </a:r>
          </a:p>
          <a:p>
            <a:pPr lvl="1" eaLnBrk="1" hangingPunct="1"/>
            <a:r>
              <a:rPr lang="hu-HU" altLang="hu-HU" smtClean="0"/>
              <a:t>egykézés, sok gyerek, </a:t>
            </a:r>
          </a:p>
          <a:p>
            <a:pPr lvl="1" eaLnBrk="1" hangingPunct="1"/>
            <a:r>
              <a:rPr lang="hu-HU" altLang="hu-HU" smtClean="0"/>
              <a:t>vagyongyűjtés; kaláka; nagycsalád; </a:t>
            </a:r>
          </a:p>
          <a:p>
            <a:pPr lvl="1" eaLnBrk="1" hangingPunct="1"/>
            <a:r>
              <a:rPr lang="hu-HU" altLang="hu-HU" smtClean="0"/>
              <a:t>mértéktartás, pazarlás, stb. </a:t>
            </a:r>
          </a:p>
          <a:p>
            <a:pPr eaLnBrk="1" hangingPunct="1"/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45061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FA48FB-3482-47FE-AB58-AFCF532FDB8B}" type="slidenum">
              <a:rPr lang="hu-HU" altLang="hu-HU" sz="1400"/>
              <a:pPr/>
              <a:t>16</a:t>
            </a:fld>
            <a:endParaRPr lang="hu-HU" altLang="hu-H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754760" cy="662911"/>
          </a:xfrm>
        </p:spPr>
        <p:txBody>
          <a:bodyPr/>
          <a:lstStyle/>
          <a:p>
            <a:pPr eaLnBrk="1" hangingPunct="1"/>
            <a:r>
              <a:rPr lang="hu-HU" altLang="hu-HU" sz="3200" dirty="0" smtClean="0"/>
              <a:t>11. </a:t>
            </a:r>
            <a:r>
              <a:rPr lang="hu-HU" altLang="hu-HU" sz="3200" dirty="0" smtClean="0"/>
              <a:t>Migráció, </a:t>
            </a:r>
            <a:r>
              <a:rPr lang="hu-HU" altLang="hu-HU" sz="3200" dirty="0" smtClean="0"/>
              <a:t>telepítés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600200"/>
            <a:ext cx="2808312" cy="453072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„Spontán” migrációk</a:t>
            </a:r>
          </a:p>
          <a:p>
            <a:pPr lvl="1" eaLnBrk="1" hangingPunct="1"/>
            <a:r>
              <a:rPr lang="hu-HU" altLang="hu-HU" sz="1800" dirty="0" smtClean="0"/>
              <a:t>jobb körülmények irányába</a:t>
            </a:r>
          </a:p>
          <a:p>
            <a:pPr lvl="1" eaLnBrk="1" hangingPunct="1"/>
            <a:r>
              <a:rPr lang="hu-HU" altLang="hu-HU" sz="1800" dirty="0" smtClean="0"/>
              <a:t>túlnépesedés folytán</a:t>
            </a:r>
          </a:p>
          <a:p>
            <a:pPr eaLnBrk="1" hangingPunct="1"/>
            <a:r>
              <a:rPr lang="hu-HU" altLang="hu-HU" sz="1800" dirty="0" smtClean="0"/>
              <a:t>szervezett telepítések</a:t>
            </a:r>
          </a:p>
          <a:p>
            <a:pPr lvl="1" eaLnBrk="1" hangingPunct="1"/>
            <a:r>
              <a:rPr lang="hu-HU" altLang="hu-HU" sz="1800" dirty="0" smtClean="0"/>
              <a:t>adózók kellenek kiürült területekre</a:t>
            </a:r>
          </a:p>
          <a:p>
            <a:pPr lvl="1" eaLnBrk="1" hangingPunct="1"/>
            <a:r>
              <a:rPr lang="hu-HU" altLang="hu-HU" sz="1800" dirty="0" smtClean="0"/>
              <a:t>katonák kellenek határok mellé</a:t>
            </a:r>
          </a:p>
          <a:p>
            <a:pPr eaLnBrk="1" hangingPunct="1"/>
            <a:r>
              <a:rPr lang="hu-HU" altLang="hu-HU" sz="1800" dirty="0" smtClean="0"/>
              <a:t>menekülések</a:t>
            </a:r>
          </a:p>
          <a:p>
            <a:pPr lvl="1" eaLnBrk="1" hangingPunct="1"/>
            <a:r>
              <a:rPr lang="hu-HU" altLang="hu-HU" sz="1800" dirty="0" smtClean="0"/>
              <a:t>háború</a:t>
            </a:r>
          </a:p>
          <a:p>
            <a:pPr lvl="1" eaLnBrk="1" hangingPunct="1"/>
            <a:r>
              <a:rPr lang="hu-HU" altLang="hu-HU" sz="1800" dirty="0" smtClean="0"/>
              <a:t>járványok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3654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888432" cy="30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z="3800" smtClean="0"/>
              <a:t>12. Urbanizáció, modernizáció</a:t>
            </a:r>
          </a:p>
        </p:txBody>
      </p:sp>
      <p:sp>
        <p:nvSpPr>
          <p:cNvPr id="49155" name="Tartalom hely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6141"/>
          </a:xfrm>
        </p:spPr>
        <p:txBody>
          <a:bodyPr lIns="92075" tIns="46037" rIns="92075" bIns="46037"/>
          <a:lstStyle/>
          <a:p>
            <a:pPr eaLnBrk="1" hangingPunct="1"/>
            <a:r>
              <a:rPr lang="hu-HU" altLang="hu-HU" sz="1800" dirty="0" smtClean="0"/>
              <a:t>városok hatása falvakra</a:t>
            </a:r>
          </a:p>
          <a:p>
            <a:pPr marL="742950" lvl="1" indent="-398463" eaLnBrk="1" hangingPunct="1"/>
            <a:r>
              <a:rPr lang="hu-HU" altLang="hu-HU" sz="1800" dirty="0" smtClean="0"/>
              <a:t>mintaadó</a:t>
            </a:r>
          </a:p>
          <a:p>
            <a:pPr marL="742950" lvl="1" indent="-398463" eaLnBrk="1" hangingPunct="1"/>
            <a:r>
              <a:rPr lang="hu-HU" altLang="hu-HU" sz="1800" dirty="0" smtClean="0"/>
              <a:t>polgárosodás</a:t>
            </a:r>
          </a:p>
          <a:p>
            <a:pPr eaLnBrk="1" hangingPunct="1"/>
            <a:r>
              <a:rPr lang="hu-HU" altLang="hu-HU" sz="1800" dirty="0" err="1" smtClean="0"/>
              <a:t>Városodás</a:t>
            </a:r>
            <a:r>
              <a:rPr lang="hu-HU" altLang="hu-HU" sz="1800" dirty="0" smtClean="0"/>
              <a:t>: városok </a:t>
            </a:r>
            <a:r>
              <a:rPr lang="hu-HU" altLang="hu-HU" sz="1800" dirty="0" smtClean="0"/>
              <a:t>növekedése falusiakból</a:t>
            </a:r>
          </a:p>
          <a:p>
            <a:pPr marL="742950" lvl="1" indent="-398463" eaLnBrk="1" hangingPunct="1"/>
            <a:r>
              <a:rPr lang="hu-HU" altLang="hu-HU" sz="1800" dirty="0" smtClean="0"/>
              <a:t>beköltözés</a:t>
            </a:r>
          </a:p>
          <a:p>
            <a:pPr marL="742950" lvl="1" indent="-398463" eaLnBrk="1" hangingPunct="1"/>
            <a:r>
              <a:rPr lang="hu-HU" altLang="hu-HU" sz="1800" dirty="0" smtClean="0"/>
              <a:t>hozzácsatolás</a:t>
            </a:r>
          </a:p>
          <a:p>
            <a:pPr eaLnBrk="1" hangingPunct="1"/>
            <a:r>
              <a:rPr lang="hu-HU" altLang="hu-HU" sz="1800" dirty="0" smtClean="0"/>
              <a:t>Városiasodás: infrastrukturális </a:t>
            </a:r>
            <a:r>
              <a:rPr lang="hu-HU" altLang="hu-HU" sz="1800" dirty="0" smtClean="0"/>
              <a:t>újítások</a:t>
            </a:r>
          </a:p>
          <a:p>
            <a:pPr marL="742950" lvl="1" indent="-398463" eaLnBrk="1" hangingPunct="1"/>
            <a:r>
              <a:rPr lang="hu-HU" altLang="hu-HU" sz="1800" dirty="0" smtClean="0"/>
              <a:t>út, vízvezeték, csatorna, elektrifikáció, </a:t>
            </a:r>
          </a:p>
          <a:p>
            <a:pPr marL="742950" lvl="1" indent="-398463" eaLnBrk="1" hangingPunct="1"/>
            <a:r>
              <a:rPr lang="hu-HU" altLang="hu-HU" sz="1800" dirty="0" smtClean="0"/>
              <a:t>intézmények  (szülőotthon, óvoda, iskola)</a:t>
            </a:r>
          </a:p>
          <a:p>
            <a:pPr marL="742950" lvl="1" indent="-398463" eaLnBrk="1" hangingPunct="1"/>
            <a:r>
              <a:rPr lang="hu-HU" altLang="hu-HU" sz="1800" dirty="0" smtClean="0"/>
              <a:t>hírközlés, média, kommunikáció</a:t>
            </a:r>
          </a:p>
          <a:p>
            <a:pPr eaLnBrk="1" hangingPunct="1"/>
            <a:endParaRPr lang="hu-HU" altLang="hu-HU" sz="1800" dirty="0" smtClean="0"/>
          </a:p>
          <a:p>
            <a:pPr eaLnBrk="1" hangingPunct="1"/>
            <a:endParaRPr lang="hu-HU" altLang="hu-HU" sz="1800" dirty="0" smtClean="0"/>
          </a:p>
          <a:p>
            <a:pPr eaLnBrk="1" hangingPunct="1"/>
            <a:endParaRPr lang="hu-HU" altLang="hu-HU" sz="18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49157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9AD964-FFA4-4300-96BD-E66184C5FC1C}" type="slidenum">
              <a:rPr lang="hu-HU" altLang="hu-HU" sz="1400"/>
              <a:pPr/>
              <a:t>18</a:t>
            </a:fld>
            <a:endParaRPr lang="hu-HU" altLang="hu-HU" sz="1400"/>
          </a:p>
        </p:txBody>
      </p:sp>
      <p:pic>
        <p:nvPicPr>
          <p:cNvPr id="5122" name="Picture 2" descr="C:\Users\Mohay Tamás\Documents\N_AMT\ÓRÁK BA diasorokkal\BA I Bev diasorok\bp_1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98" y="1628800"/>
            <a:ext cx="46681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+ (13.) Demográfiai alakulás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1800" dirty="0" smtClean="0"/>
              <a:t>Népesedési viszonyok arányok átrendeződése; nyelvi-nemzetiségi határok eltolódása; </a:t>
            </a:r>
            <a:br>
              <a:rPr lang="hu-HU" altLang="hu-HU" sz="1800" dirty="0" smtClean="0"/>
            </a:br>
            <a:r>
              <a:rPr lang="hu-HU" altLang="hu-HU" sz="1800" dirty="0" smtClean="0"/>
              <a:t>a </a:t>
            </a:r>
            <a:r>
              <a:rPr lang="hu-HU" altLang="hu-HU" sz="1800" i="1" dirty="0" smtClean="0"/>
              <a:t>népesedéstörténet </a:t>
            </a:r>
            <a:r>
              <a:rPr lang="hu-HU" altLang="hu-HU" sz="1800" dirty="0" smtClean="0"/>
              <a:t>tárgya. 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 smtClean="0"/>
              <a:t>Születési arányszámok, természetes szaporodás, vándorlási különbözet, népességgyarapodás és fogyás: a </a:t>
            </a:r>
            <a:r>
              <a:rPr lang="hu-HU" altLang="hu-HU" sz="1800" i="1" dirty="0" smtClean="0"/>
              <a:t>demográfia </a:t>
            </a:r>
            <a:r>
              <a:rPr lang="hu-HU" altLang="hu-HU" sz="1800" dirty="0" smtClean="0"/>
              <a:t>tárgya.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 smtClean="0"/>
              <a:t>Egy-egy területen kik laknak többségben, kisebbségben.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 smtClean="0"/>
              <a:t>A háttérben: emberi döntések, az élet vállalása, gyerekek megszülése és felnevelése.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 smtClean="0"/>
              <a:t>Döntő, de el szokás róla feledkezni, mert „kényes” kérdés. </a:t>
            </a:r>
          </a:p>
          <a:p>
            <a:pPr eaLnBrk="1" hangingPunct="1">
              <a:lnSpc>
                <a:spcPct val="80000"/>
              </a:lnSpc>
            </a:pPr>
            <a:endParaRPr lang="hu-HU" altLang="hu-HU" sz="1800" dirty="0" smtClean="0"/>
          </a:p>
        </p:txBody>
      </p:sp>
      <p:pic>
        <p:nvPicPr>
          <p:cNvPr id="6146" name="Picture 2" descr="C:\Users\Mohay Tamás\Documents\N_AMT\ÓRÁK BA diasorokkal\BA I Bev diasorok\Magyar_korf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4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 txBox="1">
            <a:spLocks noGrp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1" hangingPunct="1"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9219" name="Dia számának helye 3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D0AB00-2861-4005-AB10-805C683286C5}" type="slidenum">
              <a:rPr lang="hu-HU" altLang="hu-HU" sz="1400"/>
              <a:pPr algn="r" eaLnBrk="1" hangingPunct="1"/>
              <a:t>2</a:t>
            </a:fld>
            <a:endParaRPr lang="hu-HU" altLang="hu-HU" sz="1400"/>
          </a:p>
        </p:txBody>
      </p:sp>
      <p:pic>
        <p:nvPicPr>
          <p:cNvPr id="9220" name="Picture 4" descr="75130A3B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0728"/>
            <a:ext cx="755967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03262"/>
          </a:xfrm>
        </p:spPr>
        <p:txBody>
          <a:bodyPr/>
          <a:lstStyle/>
          <a:p>
            <a:pPr algn="ctr" eaLnBrk="1" hangingPunct="1"/>
            <a:r>
              <a:rPr lang="hu-HU" altLang="hu-HU" sz="3800" dirty="0" smtClean="0"/>
              <a:t>Táji </a:t>
            </a:r>
            <a:r>
              <a:rPr lang="hu-HU" altLang="hu-HU" sz="3800" dirty="0" smtClean="0"/>
              <a:t>tagolódás, </a:t>
            </a:r>
            <a:r>
              <a:rPr lang="hu-HU" altLang="hu-HU" sz="3800" dirty="0" smtClean="0"/>
              <a:t>népcsoportok</a:t>
            </a:r>
            <a:endParaRPr lang="hu-HU" altLang="hu-HU" sz="3800" dirty="0" smtClean="0"/>
          </a:p>
        </p:txBody>
      </p:sp>
    </p:spTree>
    <p:extLst>
      <p:ext uri="{BB962C8B-B14F-4D97-AF65-F5344CB8AC3E}">
        <p14:creationId xmlns:p14="http://schemas.microsoft.com/office/powerpoint/2010/main" val="35661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dirty="0" smtClean="0">
                <a:latin typeface="Arial" panose="020B0604020202020204" pitchFamily="34" charset="0"/>
              </a:rPr>
              <a:t>II. A táji tagolódás </a:t>
            </a:r>
            <a:r>
              <a:rPr lang="hu-HU" altLang="hu-HU" sz="3200" dirty="0" smtClean="0">
                <a:latin typeface="Arial" panose="020B0604020202020204" pitchFamily="34" charset="0"/>
              </a:rPr>
              <a:t>alapjai, tényezői</a:t>
            </a:r>
            <a:endParaRPr lang="hu-HU" altLang="hu-HU" sz="3200" dirty="0" smtClean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Földrajzi helyzet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Közlekedési hálózat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Közigazgatás: határok, központok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Nemzetiségi viszonyok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Nyelv, nyelvjárás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Vallási tagolódás, egyházigazgatás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u-HU" altLang="hu-HU" sz="2600" smtClean="0"/>
              <a:t>Történeti-jogi kiváltságok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hu-HU" altLang="hu-HU" sz="260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8"/>
            </a:pPr>
            <a:r>
              <a:rPr lang="hu-HU" altLang="hu-HU" sz="2600" smtClean="0"/>
              <a:t>Mi-tudat, összetartás</a:t>
            </a:r>
          </a:p>
          <a:p>
            <a:pPr marL="495300" indent="-4953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8"/>
            </a:pPr>
            <a:r>
              <a:rPr lang="hu-HU" altLang="hu-HU" sz="2600" smtClean="0"/>
              <a:t>Házassági kapcsolatrendszer</a:t>
            </a:r>
          </a:p>
          <a:p>
            <a:pPr marL="495300" indent="-4953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8"/>
            </a:pPr>
            <a:r>
              <a:rPr lang="hu-HU" altLang="hu-HU" sz="2600" smtClean="0"/>
              <a:t>A környezet megkülönböztetése</a:t>
            </a:r>
          </a:p>
          <a:p>
            <a:pPr marL="495300" indent="-4953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8"/>
            </a:pPr>
            <a:r>
              <a:rPr lang="hu-HU" altLang="hu-HU" sz="2600" smtClean="0"/>
              <a:t>Migráció és telepítés</a:t>
            </a:r>
          </a:p>
          <a:p>
            <a:pPr marL="495300" indent="-4953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8"/>
            </a:pPr>
            <a:r>
              <a:rPr lang="hu-HU" altLang="hu-HU" sz="2600" smtClean="0"/>
              <a:t>Urbanizáció, modernizáció</a:t>
            </a:r>
          </a:p>
          <a:p>
            <a:pPr marL="495300" indent="-4953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8"/>
            </a:pPr>
            <a:r>
              <a:rPr lang="hu-HU" altLang="hu-HU" sz="2600" smtClean="0"/>
              <a:t>+ demográfiai alakulás</a:t>
            </a:r>
          </a:p>
          <a:p>
            <a:pPr marL="495300" indent="-495300" eaLnBrk="1" hangingPunct="1">
              <a:lnSpc>
                <a:spcPct val="90000"/>
              </a:lnSpc>
            </a:pPr>
            <a:endParaRPr lang="hu-HU" altLang="hu-HU" sz="2600" smtClean="0"/>
          </a:p>
          <a:p>
            <a:pPr marL="495300" indent="-495300" eaLnBrk="1" hangingPunct="1">
              <a:lnSpc>
                <a:spcPct val="90000"/>
              </a:lnSpc>
            </a:pPr>
            <a:endParaRPr lang="hu-HU" altLang="hu-HU" sz="260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mtClean="0"/>
              <a:t>1. Földrajzi helyzet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sz="half" idx="1"/>
          </p:nvPr>
        </p:nvSpPr>
        <p:spPr/>
        <p:txBody>
          <a:bodyPr lIns="92075" tIns="46037" rIns="92075" bIns="46037"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hu-HU" altLang="hu-HU" sz="1800" dirty="0" smtClean="0"/>
              <a:t>domborzat: síkság, dombság, hegyvidék, magas hegyek;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hu-HU" altLang="hu-HU" sz="1800" dirty="0" smtClean="0"/>
              <a:t>vízrajz: folyók, patakok, tavak, ártér, vízforrások,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hu-HU" altLang="hu-HU" sz="1800" dirty="0" smtClean="0"/>
              <a:t>éghajlat: hőmérséklet, napsütés, csapadék, széljárás, mikroklíma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hu-HU" altLang="hu-HU" sz="1800" dirty="0" smtClean="0"/>
              <a:t>ökológia: természetes növény- és állatvilág, az emberi kéz beavatkozásai</a:t>
            </a:r>
          </a:p>
          <a:p>
            <a:pPr marL="533400" indent="-533400" eaLnBrk="1" hangingPunct="1"/>
            <a:endParaRPr lang="hu-HU" altLang="hu-HU" sz="1800" dirty="0" smtClean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CC9900"/>
              </a:buClr>
            </a:pPr>
            <a:r>
              <a:rPr lang="hu-HU" sz="1800" dirty="0">
                <a:solidFill>
                  <a:srgbClr val="000000"/>
                </a:solidFill>
              </a:rPr>
              <a:t>Vizek között: Bodrogköz; Sárköz; Csallóköz</a:t>
            </a:r>
          </a:p>
          <a:p>
            <a:pPr lvl="0">
              <a:buClr>
                <a:srgbClr val="CC9900"/>
              </a:buClr>
            </a:pPr>
            <a:r>
              <a:rPr lang="hu-HU" sz="1800" dirty="0">
                <a:solidFill>
                  <a:srgbClr val="000000"/>
                </a:solidFill>
              </a:rPr>
              <a:t>Dombvidéken: Őrség; Somogy; Kalotaszeg</a:t>
            </a:r>
          </a:p>
          <a:p>
            <a:pPr lvl="0">
              <a:buClr>
                <a:srgbClr val="CC9900"/>
              </a:buClr>
            </a:pPr>
            <a:r>
              <a:rPr lang="hu-HU" sz="1800" dirty="0">
                <a:solidFill>
                  <a:srgbClr val="000000"/>
                </a:solidFill>
              </a:rPr>
              <a:t>Hegyi medencében: Háromszék, Csík, Gyergyó</a:t>
            </a:r>
          </a:p>
          <a:p>
            <a:pPr lvl="0">
              <a:buClr>
                <a:srgbClr val="CC99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Magas hegyvidéken</a:t>
            </a:r>
            <a:r>
              <a:rPr lang="hu-HU" sz="1800" dirty="0">
                <a:solidFill>
                  <a:srgbClr val="000000"/>
                </a:solidFill>
              </a:rPr>
              <a:t>: </a:t>
            </a:r>
            <a:r>
              <a:rPr lang="hu-HU" sz="1800" dirty="0" smtClean="0">
                <a:solidFill>
                  <a:srgbClr val="000000"/>
                </a:solidFill>
              </a:rPr>
              <a:t>Gyimes</a:t>
            </a:r>
          </a:p>
          <a:p>
            <a:pPr lvl="0">
              <a:buClr>
                <a:srgbClr val="CC9900"/>
              </a:buClr>
            </a:pPr>
            <a:endParaRPr lang="hu-HU" sz="1800" dirty="0">
              <a:solidFill>
                <a:srgbClr val="000000"/>
              </a:solidFill>
            </a:endParaRPr>
          </a:p>
          <a:p>
            <a:pPr lvl="0">
              <a:buClr>
                <a:srgbClr val="CC99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Futóhomok: Duna-Tisza köze; </a:t>
            </a:r>
            <a:r>
              <a:rPr lang="hu-HU" sz="1800" dirty="0" err="1" smtClean="0">
                <a:solidFill>
                  <a:srgbClr val="000000"/>
                </a:solidFill>
              </a:rPr>
              <a:t>Deliblát</a:t>
            </a:r>
            <a:endParaRPr lang="hu-HU" sz="1800" dirty="0" smtClean="0">
              <a:solidFill>
                <a:srgbClr val="000000"/>
              </a:solidFill>
            </a:endParaRPr>
          </a:p>
          <a:p>
            <a:pPr lvl="0">
              <a:buClr>
                <a:srgbClr val="CC99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Jó termőtalaj: Bácska</a:t>
            </a:r>
          </a:p>
          <a:p>
            <a:pPr lvl="0">
              <a:buClr>
                <a:srgbClr val="CC99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Kötött talaj: Göcsej</a:t>
            </a:r>
          </a:p>
          <a:p>
            <a:pPr lvl="0">
              <a:buClr>
                <a:srgbClr val="CC9900"/>
              </a:buClr>
            </a:pPr>
            <a:r>
              <a:rPr lang="hu-HU" sz="1800" dirty="0" smtClean="0">
                <a:solidFill>
                  <a:srgbClr val="000000"/>
                </a:solidFill>
              </a:rPr>
              <a:t>Erdős: irtásfalvak, Zemplén, Mátra</a:t>
            </a:r>
          </a:p>
          <a:p>
            <a:pPr lvl="0">
              <a:buClr>
                <a:srgbClr val="CC9900"/>
              </a:buClr>
            </a:pPr>
            <a:endParaRPr lang="hu-HU" sz="1800" dirty="0">
              <a:solidFill>
                <a:srgbClr val="000000"/>
              </a:solidFill>
            </a:endParaRPr>
          </a:p>
          <a:p>
            <a:pPr marL="0" lvl="0" indent="0">
              <a:buClr>
                <a:srgbClr val="CC9900"/>
              </a:buClr>
              <a:buNone/>
            </a:pPr>
            <a:endParaRPr lang="hu-HU" sz="1800" dirty="0">
              <a:solidFill>
                <a:srgbClr val="000000"/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77F83-1291-4100-9604-D56B762CD0DA}" type="slidenum">
              <a:rPr lang="hu-HU" altLang="hu-HU" sz="1400"/>
              <a:pPr/>
              <a:t>4</a:t>
            </a:fld>
            <a:endParaRPr lang="hu-HU" altLang="hu-HU" sz="14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 txBox="1">
            <a:spLocks noGrp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1" hangingPunct="1"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19459" name="Dia számának helye 3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0D15ED8-8FFF-4AF9-8A6B-D398ADC5A7D8}" type="slidenum">
              <a:rPr lang="hu-HU" altLang="hu-HU" sz="1400"/>
              <a:pPr algn="r" eaLnBrk="1" hangingPunct="1"/>
              <a:t>5</a:t>
            </a:fld>
            <a:endParaRPr lang="hu-HU" altLang="hu-HU" sz="1400"/>
          </a:p>
        </p:txBody>
      </p:sp>
      <p:pic>
        <p:nvPicPr>
          <p:cNvPr id="19460" name="Picture 4" descr="1E72184B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93763"/>
            <a:ext cx="8351837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sz="3200" smtClean="0"/>
              <a:t>- Magyarország hegy- és vízrajza, 19. sz.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mtClean="0"/>
              <a:t>2. Közlekedési hálózat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half" idx="1"/>
          </p:nvPr>
        </p:nvSpPr>
        <p:spPr/>
        <p:txBody>
          <a:bodyPr lIns="92075" tIns="46037" rIns="92075" bIns="46037"/>
          <a:lstStyle/>
          <a:p>
            <a:pPr eaLnBrk="1" hangingPunct="1"/>
            <a:r>
              <a:rPr lang="hu-HU" altLang="hu-HU" sz="1800" dirty="0" smtClean="0"/>
              <a:t>Utak </a:t>
            </a:r>
          </a:p>
          <a:p>
            <a:pPr lvl="1" eaLnBrk="1" hangingPunct="1"/>
            <a:r>
              <a:rPr lang="hu-HU" altLang="hu-HU" sz="1800" dirty="0" smtClean="0"/>
              <a:t>közelre, </a:t>
            </a:r>
            <a:r>
              <a:rPr lang="hu-HU" altLang="hu-HU" sz="1800" dirty="0" smtClean="0"/>
              <a:t>települések között, szomszédság, egy nap</a:t>
            </a:r>
            <a:endParaRPr lang="hu-HU" altLang="hu-HU" sz="1800" dirty="0" smtClean="0"/>
          </a:p>
          <a:p>
            <a:pPr lvl="1" eaLnBrk="1" hangingPunct="1"/>
            <a:r>
              <a:rPr lang="hu-HU" altLang="hu-HU" sz="1800" dirty="0" smtClean="0"/>
              <a:t>távolra, </a:t>
            </a:r>
            <a:r>
              <a:rPr lang="hu-HU" altLang="hu-HU" sz="1800" dirty="0" smtClean="0"/>
              <a:t>városok, más vidékek között, több nap</a:t>
            </a:r>
            <a:endParaRPr lang="hu-HU" altLang="hu-HU" sz="1800" dirty="0" smtClean="0"/>
          </a:p>
          <a:p>
            <a:pPr lvl="1" eaLnBrk="1" hangingPunct="1"/>
            <a:r>
              <a:rPr lang="hu-HU" altLang="hu-HU" sz="1800" dirty="0" smtClean="0"/>
              <a:t>főutak, mellékutak,</a:t>
            </a:r>
          </a:p>
          <a:p>
            <a:pPr eaLnBrk="1" hangingPunct="1"/>
            <a:r>
              <a:rPr lang="hu-HU" altLang="hu-HU" sz="1800" dirty="0" smtClean="0"/>
              <a:t>hajózás, </a:t>
            </a:r>
            <a:r>
              <a:rPr lang="hu-HU" altLang="hu-HU" sz="1800" dirty="0" smtClean="0"/>
              <a:t>tutajozás: Duna, Vág, Maros,</a:t>
            </a:r>
            <a:endParaRPr lang="hu-HU" altLang="hu-HU" sz="1800" dirty="0" smtClean="0"/>
          </a:p>
          <a:p>
            <a:pPr eaLnBrk="1" hangingPunct="1"/>
            <a:r>
              <a:rPr lang="hu-HU" altLang="hu-HU" sz="1800" dirty="0" smtClean="0"/>
              <a:t>vasúthálózat </a:t>
            </a:r>
            <a:r>
              <a:rPr lang="hu-HU" altLang="hu-HU" sz="1800" dirty="0" smtClean="0"/>
              <a:t>kiépülése 1847-1897 között </a:t>
            </a:r>
            <a:endParaRPr lang="hu-HU" altLang="hu-HU" sz="1800" dirty="0" smtClean="0"/>
          </a:p>
          <a:p>
            <a:pPr eaLnBrk="1" hangingPunct="1"/>
            <a:r>
              <a:rPr lang="hu-HU" altLang="hu-HU" sz="1800" dirty="0" smtClean="0"/>
              <a:t>A </a:t>
            </a:r>
            <a:r>
              <a:rPr lang="hu-HU" altLang="hu-HU" sz="1800" dirty="0" smtClean="0"/>
              <a:t>változások átrendezik a terek belső energiaviszonyait</a:t>
            </a:r>
          </a:p>
          <a:p>
            <a:pPr eaLnBrk="1" hangingPunct="1"/>
            <a:endParaRPr lang="hu-HU" altLang="hu-HU" sz="1800" dirty="0" smtClean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1800" dirty="0" smtClean="0"/>
              <a:t>„Elzárt” területek, csak belső úthálózattal: </a:t>
            </a:r>
          </a:p>
          <a:p>
            <a:pPr lvl="1"/>
            <a:r>
              <a:rPr lang="hu-HU" sz="1400" dirty="0" smtClean="0"/>
              <a:t>Palócföld, Göcsej</a:t>
            </a:r>
          </a:p>
          <a:p>
            <a:r>
              <a:rPr lang="hu-HU" sz="1800" dirty="0" smtClean="0"/>
              <a:t>Vasút</a:t>
            </a:r>
          </a:p>
          <a:p>
            <a:pPr lvl="1"/>
            <a:r>
              <a:rPr lang="hu-HU" sz="1400" dirty="0" smtClean="0"/>
              <a:t>Felemelte: Nyíregyháza</a:t>
            </a:r>
          </a:p>
          <a:p>
            <a:pPr lvl="1"/>
            <a:r>
              <a:rPr lang="hu-HU" sz="1400" dirty="0" smtClean="0"/>
              <a:t>Elkerülte: Baja, Jászság, </a:t>
            </a:r>
          </a:p>
          <a:p>
            <a:pPr lvl="1"/>
            <a:r>
              <a:rPr lang="hu-HU" sz="1400" dirty="0" smtClean="0"/>
              <a:t>Megerősítette:Szeged, Kolozsvár</a:t>
            </a:r>
          </a:p>
          <a:p>
            <a:r>
              <a:rPr lang="hu-HU" sz="1800" dirty="0" smtClean="0"/>
              <a:t>Vízi út + átkelőhely</a:t>
            </a:r>
          </a:p>
          <a:p>
            <a:pPr lvl="1"/>
            <a:r>
              <a:rPr lang="hu-HU" sz="1400" dirty="0" smtClean="0"/>
              <a:t>Felemelte: Szolnok, Tokaj</a:t>
            </a:r>
          </a:p>
          <a:p>
            <a:pPr lvl="1"/>
            <a:r>
              <a:rPr lang="hu-HU" sz="1400" dirty="0" smtClean="0"/>
              <a:t>Átalakult: Tolna, Csongrád</a:t>
            </a:r>
          </a:p>
          <a:p>
            <a:pPr lvl="1"/>
            <a:r>
              <a:rPr lang="hu-HU" sz="1400" dirty="0" smtClean="0"/>
              <a:t>Két folyónál: Szeged, Komárom</a:t>
            </a:r>
            <a:endParaRPr lang="hu-HU" sz="1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21509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0F0651-1461-468F-84D2-25F5FFA6F158}" type="slidenum">
              <a:rPr lang="hu-HU" altLang="hu-HU" sz="1400"/>
              <a:pPr/>
              <a:t>6</a:t>
            </a:fld>
            <a:endParaRPr lang="hu-HU" altLang="hu-H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hu-HU" dirty="0" smtClean="0"/>
              <a:t>Felszámolt vasútvonalak</a:t>
            </a:r>
            <a:endParaRPr lang="hu-HU" dirty="0"/>
          </a:p>
        </p:txBody>
      </p:sp>
      <p:pic>
        <p:nvPicPr>
          <p:cNvPr id="1026" name="Picture 2" descr="C:\Users\Mohay Tamás\Documents\N_AMT\ÓRÁK BA diasorokkal\BA I Bev diasorok\Vonalbezárás_térké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46698"/>
            <a:ext cx="5551796" cy="38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hay Tamás\Documents\N_AMT\ÓRÁK BA diasorokkal\BA I Bev diasorok\Dunántúl középk utak MN III 02-t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4" y="1910069"/>
            <a:ext cx="2536535" cy="36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0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 lIns="92075" tIns="46037" rIns="92075" bIns="46037" anchor="ctr"/>
          <a:lstStyle/>
          <a:p>
            <a:pPr eaLnBrk="1" hangingPunct="1"/>
            <a:r>
              <a:rPr lang="hu-HU" altLang="hu-HU" smtClean="0"/>
              <a:t>3. Közigazgatás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sz="half" idx="1"/>
          </p:nvPr>
        </p:nvSpPr>
        <p:spPr/>
        <p:txBody>
          <a:bodyPr lIns="92075" tIns="46037" rIns="92075" bIns="46037"/>
          <a:lstStyle/>
          <a:p>
            <a:pPr eaLnBrk="1" hangingPunct="1"/>
            <a:r>
              <a:rPr lang="hu-HU" altLang="hu-HU" sz="2000" dirty="0" smtClean="0"/>
              <a:t>határok, (átmenetek és élesen megvontak)</a:t>
            </a:r>
          </a:p>
          <a:p>
            <a:pPr eaLnBrk="1" hangingPunct="1"/>
            <a:r>
              <a:rPr lang="hu-HU" altLang="hu-HU" sz="2000" dirty="0" smtClean="0"/>
              <a:t>központok (város, nagyközség)</a:t>
            </a:r>
          </a:p>
          <a:p>
            <a:pPr eaLnBrk="1" hangingPunct="1"/>
            <a:r>
              <a:rPr lang="hu-HU" altLang="hu-HU" sz="2000" dirty="0" smtClean="0"/>
              <a:t>érintkező területek, szomszédság</a:t>
            </a:r>
          </a:p>
          <a:p>
            <a:pPr eaLnBrk="1" hangingPunct="1"/>
            <a:endParaRPr lang="hu-HU" altLang="hu-HU" sz="2000" dirty="0" smtClean="0"/>
          </a:p>
          <a:p>
            <a:pPr eaLnBrk="1" hangingPunct="1"/>
            <a:r>
              <a:rPr lang="hu-HU" altLang="hu-HU" sz="2000" dirty="0" smtClean="0"/>
              <a:t>vármegye</a:t>
            </a:r>
          </a:p>
          <a:p>
            <a:pPr eaLnBrk="1" hangingPunct="1"/>
            <a:r>
              <a:rPr lang="hu-HU" altLang="hu-HU" sz="2000" dirty="0" smtClean="0"/>
              <a:t>járás</a:t>
            </a:r>
          </a:p>
          <a:p>
            <a:pPr eaLnBrk="1" hangingPunct="1"/>
            <a:r>
              <a:rPr lang="hu-HU" altLang="hu-HU" sz="2000" dirty="0" smtClean="0"/>
              <a:t>szabadalmas kerületek</a:t>
            </a:r>
          </a:p>
          <a:p>
            <a:pPr eaLnBrk="1" hangingPunct="1"/>
            <a:endParaRPr lang="hu-HU" altLang="hu-HU" sz="2000" dirty="0" smtClean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1800" dirty="0" smtClean="0"/>
              <a:t>Város szélén vagy körül falusiak: </a:t>
            </a:r>
          </a:p>
          <a:p>
            <a:pPr lvl="1"/>
            <a:r>
              <a:rPr lang="hu-HU" sz="1400" dirty="0" smtClean="0"/>
              <a:t>Kolozsvár, </a:t>
            </a:r>
            <a:r>
              <a:rPr lang="hu-HU" sz="1400" dirty="0" err="1" smtClean="0"/>
              <a:t>Hóstát</a:t>
            </a:r>
            <a:r>
              <a:rPr lang="hu-HU" sz="1400" dirty="0" smtClean="0"/>
              <a:t>; Székesfehérvár, Rácváros; Eger, </a:t>
            </a:r>
            <a:r>
              <a:rPr lang="hu-HU" sz="1400" dirty="0" err="1" smtClean="0"/>
              <a:t>Hóstyák</a:t>
            </a:r>
            <a:endParaRPr lang="hu-HU" sz="1400" dirty="0" smtClean="0"/>
          </a:p>
          <a:p>
            <a:r>
              <a:rPr lang="hu-HU" sz="1800" dirty="0" smtClean="0"/>
              <a:t>Mezővárosi jogállás - nagyközség</a:t>
            </a:r>
          </a:p>
          <a:p>
            <a:r>
              <a:rPr lang="hu-HU" sz="1800" dirty="0" smtClean="0"/>
              <a:t>Agglomerációban falvak: </a:t>
            </a:r>
          </a:p>
          <a:p>
            <a:pPr lvl="1"/>
            <a:r>
              <a:rPr lang="hu-HU" sz="1400" dirty="0" smtClean="0"/>
              <a:t>Pest környék, Buda környék</a:t>
            </a:r>
          </a:p>
          <a:p>
            <a:r>
              <a:rPr lang="hu-HU" sz="1800" dirty="0" smtClean="0"/>
              <a:t>Országhatár vágta szét: </a:t>
            </a:r>
          </a:p>
          <a:p>
            <a:pPr lvl="1"/>
            <a:r>
              <a:rPr lang="hu-HU" sz="1400" dirty="0" smtClean="0"/>
              <a:t>Nógrád, Gömör, Tiszahátak, Bihar, Bácska</a:t>
            </a:r>
          </a:p>
          <a:p>
            <a:r>
              <a:rPr lang="hu-HU" sz="1800" dirty="0" smtClean="0"/>
              <a:t>Megye egység: </a:t>
            </a:r>
          </a:p>
          <a:p>
            <a:pPr lvl="1"/>
            <a:r>
              <a:rPr lang="hu-HU" sz="1400" dirty="0" smtClean="0"/>
              <a:t>„</a:t>
            </a:r>
            <a:r>
              <a:rPr lang="hu-HU" sz="1400" dirty="0" err="1" smtClean="0"/>
              <a:t>Somogyország</a:t>
            </a:r>
            <a:r>
              <a:rPr lang="hu-HU" sz="1400" dirty="0" smtClean="0"/>
              <a:t>”, „</a:t>
            </a:r>
            <a:r>
              <a:rPr lang="hu-HU" sz="1400" dirty="0" err="1" smtClean="0"/>
              <a:t>Biharország</a:t>
            </a:r>
            <a:r>
              <a:rPr lang="hu-HU" sz="1400" dirty="0" smtClean="0"/>
              <a:t>”, </a:t>
            </a:r>
          </a:p>
          <a:p>
            <a:r>
              <a:rPr lang="hu-HU" sz="1800" dirty="0" smtClean="0"/>
              <a:t>Székely székek majd vármegyék</a:t>
            </a:r>
          </a:p>
          <a:p>
            <a:r>
              <a:rPr lang="hu-HU" sz="1800" dirty="0" smtClean="0"/>
              <a:t>Hármas kerület: Jászság, Nagykunság, Kiskunság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lang="hu-HU" sz="1400">
                <a:latin typeface="+mn-lt"/>
              </a:rPr>
              <a:t>Táji tagolódás  </a:t>
            </a:r>
          </a:p>
        </p:txBody>
      </p:sp>
      <p:sp>
        <p:nvSpPr>
          <p:cNvPr id="23557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lIns="92075" tIns="46037" rIns="92075" bIns="46037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C91CA-5798-415B-A53B-1788FA4834B9}" type="slidenum">
              <a:rPr lang="hu-HU" altLang="hu-HU" sz="1400"/>
              <a:pPr/>
              <a:t>8</a:t>
            </a:fld>
            <a:endParaRPr lang="hu-HU" altLang="hu-H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134963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		         Országhatárok átrendezése </a:t>
            </a:r>
            <a:r>
              <a:rPr lang="hu-HU" altLang="hu-HU" sz="2800" dirty="0" smtClean="0"/>
              <a:t>Trianonban</a:t>
            </a:r>
            <a:br>
              <a:rPr lang="hu-HU" altLang="hu-HU" sz="2800" dirty="0" smtClean="0"/>
            </a:br>
            <a:r>
              <a:rPr lang="hu-HU" altLang="hu-HU" sz="2800" dirty="0" smtClean="0"/>
              <a:t>Pozsonyi </a:t>
            </a:r>
            <a:r>
              <a:rPr lang="hu-HU" altLang="hu-HU" sz="2800" dirty="0"/>
              <a:t>hídfő</a:t>
            </a:r>
            <a:endParaRPr lang="hu-HU" altLang="hu-HU" sz="2800" dirty="0" smtClean="0"/>
          </a:p>
        </p:txBody>
      </p:sp>
      <p:pic>
        <p:nvPicPr>
          <p:cNvPr id="25603" name="Picture 4" descr="017 Trianon_map_hu_wp_Kárpát me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17" y="1628800"/>
            <a:ext cx="4729427" cy="36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5806"/>
            <a:ext cx="3907252" cy="26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946</Words>
  <Application>Microsoft Office PowerPoint</Application>
  <PresentationFormat>Írásvetítő</PresentationFormat>
  <Paragraphs>251</Paragraphs>
  <Slides>19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Sarkos</vt:lpstr>
      <vt:lpstr>I. Környezet és kultúra</vt:lpstr>
      <vt:lpstr>Táji tagolódás, népcsoportok</vt:lpstr>
      <vt:lpstr>II. A táji tagolódás alapjai, tényezői</vt:lpstr>
      <vt:lpstr>1. Földrajzi helyzet</vt:lpstr>
      <vt:lpstr>- Magyarország hegy- és vízrajza, 19. sz. </vt:lpstr>
      <vt:lpstr>2. Közlekedési hálózat</vt:lpstr>
      <vt:lpstr>Felszámolt vasútvonalak</vt:lpstr>
      <vt:lpstr>3. Közigazgatás</vt:lpstr>
      <vt:lpstr>           Országhatárok átrendezése Trianonban Pozsonyi hídfő</vt:lpstr>
      <vt:lpstr>4. Nemzetiségi viszonyok</vt:lpstr>
      <vt:lpstr>5. Nyelv, nyelvjárás, dialektus,</vt:lpstr>
      <vt:lpstr>6. Vallási tagolódás, egyházigazgatás</vt:lpstr>
      <vt:lpstr>7. Történeti-jogi kiváltságok</vt:lpstr>
      <vt:lpstr>8. Mi-tudat, összetartás</vt:lpstr>
      <vt:lpstr>9. Házassági kapcsolatrendszer</vt:lpstr>
      <vt:lpstr>10. A környezet megkülönböztetése</vt:lpstr>
      <vt:lpstr>11. Migráció, telepítés</vt:lpstr>
      <vt:lpstr>12. Urbanizáció, modernizáció</vt:lpstr>
      <vt:lpstr>+ (13.) Demográfiai alakulás</vt:lpstr>
    </vt:vector>
  </TitlesOfParts>
  <Company>ELTE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Régiók és kultúrák a magyar néprajzi kutatásban</dc:title>
  <dc:subject>előadás a Hagyományok Házában, 2012-10-26</dc:subject>
  <dc:creator>Mohay Tamás</dc:creator>
  <dc:description>I szakos táji tagolódás óra alapján</dc:description>
  <cp:lastModifiedBy>Mohay Tamás</cp:lastModifiedBy>
  <cp:revision>218</cp:revision>
  <cp:lastPrinted>1601-01-01T00:00:00Z</cp:lastPrinted>
  <dcterms:created xsi:type="dcterms:W3CDTF">1601-01-01T00:00:00Z</dcterms:created>
  <dcterms:modified xsi:type="dcterms:W3CDTF">2019-10-14T11:40:56Z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1038</vt:i4>
  </property>
</Properties>
</file>