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71" r:id="rId3"/>
    <p:sldId id="272" r:id="rId4"/>
    <p:sldId id="275" r:id="rId5"/>
    <p:sldId id="276" r:id="rId6"/>
    <p:sldId id="277" r:id="rId7"/>
    <p:sldId id="278" r:id="rId8"/>
    <p:sldId id="289" r:id="rId9"/>
    <p:sldId id="270" r:id="rId10"/>
    <p:sldId id="274" r:id="rId11"/>
    <p:sldId id="280" r:id="rId12"/>
    <p:sldId id="290" r:id="rId13"/>
    <p:sldId id="281" r:id="rId14"/>
    <p:sldId id="282" r:id="rId15"/>
    <p:sldId id="287" r:id="rId16"/>
    <p:sldId id="288" r:id="rId17"/>
    <p:sldId id="284" r:id="rId18"/>
    <p:sldId id="283" r:id="rId19"/>
    <p:sldId id="285" r:id="rId20"/>
    <p:sldId id="286" r:id="rId21"/>
    <p:sldId id="279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1" autoAdjust="0"/>
    <p:restoredTop sz="9466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3388D-4F6B-4512-8902-D0276BB01BAC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7C7C3-6D00-4F82-9E2B-AA98E62226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8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85C03-D01D-412F-A8E5-36B1DBE63291}" type="slidenum">
              <a:rPr lang="hu-HU"/>
              <a:pPr/>
              <a:t>5</a:t>
            </a:fld>
            <a:endParaRPr lang="hu-H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04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A98F-2560-4B4B-AA90-F442CD070B5E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FF90-D547-4CC4-8FE4-D6FFDF4E164D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7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548-68B6-4827-B28E-DA776C93BE51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3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A98F-2560-4B4B-AA90-F442CD070B5E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747B-58CB-46BD-9F97-ECF051AA5C48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3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781C-DC59-416D-A916-85E55102F412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472E-ACB3-4199-8197-2876EC412BA4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616-2BCB-4F36-9D20-D113461A2C37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8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851-CD19-4078-A52C-39AEF5C02AE3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0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8519-9651-46E6-BE2E-7A0F33AABCF0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4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52E-5041-44F7-B05F-345FAFCD7D28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747B-58CB-46BD-9F97-ECF051AA5C48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5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D589-EE7F-4BFC-AA6E-A47B532C8D68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5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FF90-D547-4CC4-8FE4-D6FFDF4E164D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548-68B6-4827-B28E-DA776C93BE51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0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781C-DC59-416D-A916-85E55102F412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9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472E-ACB3-4199-8197-2876EC412BA4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616-2BCB-4F36-9D20-D113461A2C37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5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851-CD19-4078-A52C-39AEF5C02AE3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3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8519-9651-46E6-BE2E-7A0F33AABCF0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52E-5041-44F7-B05F-345FAFCD7D28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D589-EE7F-4BFC-AA6E-A47B532C8D68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81D4FB-B2FB-4ABF-970A-B5761437B2E9}" type="slidenum">
              <a:rPr lang="hu-HU" altLang="hu-H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81D4FB-B2FB-4ABF-970A-B5761437B2E9}" type="slidenum">
              <a:rPr lang="hu-HU" altLang="hu-H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7012CAED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 r="17468" b="18536"/>
          <a:stretch>
            <a:fillRect/>
          </a:stretch>
        </p:blipFill>
        <p:spPr bwMode="auto">
          <a:xfrm>
            <a:off x="1558925" y="44451"/>
            <a:ext cx="4465638" cy="6265863"/>
          </a:xfrm>
          <a:prstGeom prst="rect">
            <a:avLst/>
          </a:prstGeom>
          <a:noFill/>
        </p:spPr>
      </p:pic>
      <p:pic>
        <p:nvPicPr>
          <p:cNvPr id="37891" name="Picture 3" descr="6C468883"/>
          <p:cNvPicPr>
            <a:picLocks noChangeAspect="1" noChangeArrowheads="1"/>
          </p:cNvPicPr>
          <p:nvPr/>
        </p:nvPicPr>
        <p:blipFill>
          <a:blip r:embed="rId3" cstate="print">
            <a:lum bright="-24000" contrast="18000"/>
          </a:blip>
          <a:srcRect r="18417" b="19887"/>
          <a:stretch>
            <a:fillRect/>
          </a:stretch>
        </p:blipFill>
        <p:spPr bwMode="auto">
          <a:xfrm>
            <a:off x="6145213" y="547688"/>
            <a:ext cx="4487862" cy="6265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3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Önelnevezések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5127" y="1460500"/>
            <a:ext cx="10515600" cy="47196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dirty="0" smtClean="0"/>
              <a:t>Népismeret: 19. sz. és NAT + </a:t>
            </a:r>
            <a:r>
              <a:rPr lang="hu-HU" altLang="hu-HU" i="1" dirty="0" smtClean="0"/>
              <a:t>Népismereti Dolgozatok</a:t>
            </a:r>
            <a:endParaRPr lang="hu-HU" altLang="hu-HU" dirty="0" smtClean="0"/>
          </a:p>
          <a:p>
            <a:pPr>
              <a:lnSpc>
                <a:spcPct val="80000"/>
              </a:lnSpc>
            </a:pPr>
            <a:r>
              <a:rPr lang="hu-HU" altLang="hu-HU" dirty="0" smtClean="0"/>
              <a:t>Néptan: 1840-es évektől első világháborúig</a:t>
            </a:r>
          </a:p>
          <a:p>
            <a:pPr>
              <a:lnSpc>
                <a:spcPct val="80000"/>
              </a:lnSpc>
            </a:pPr>
            <a:r>
              <a:rPr lang="hu-HU" altLang="hu-HU" dirty="0" smtClean="0"/>
              <a:t>Népkutatás: 1920-1940-es évek, </a:t>
            </a:r>
            <a:r>
              <a:rPr lang="hu-HU" altLang="hu-HU" i="1" dirty="0" smtClean="0"/>
              <a:t>Népkutatás Kézikönyve</a:t>
            </a:r>
            <a:r>
              <a:rPr lang="hu-HU" altLang="hu-HU" dirty="0" smtClean="0"/>
              <a:t> 1947-49</a:t>
            </a:r>
          </a:p>
          <a:p>
            <a:pPr>
              <a:lnSpc>
                <a:spcPct val="80000"/>
              </a:lnSpc>
            </a:pPr>
            <a:r>
              <a:rPr lang="hu-HU" altLang="hu-HU" dirty="0" smtClean="0"/>
              <a:t>Népéletkutatás: </a:t>
            </a:r>
            <a:r>
              <a:rPr lang="hu-HU" altLang="hu-HU" i="1" dirty="0" err="1" smtClean="0"/>
              <a:t>Ethnographia</a:t>
            </a:r>
            <a:r>
              <a:rPr lang="hu-HU" altLang="hu-HU" dirty="0" smtClean="0"/>
              <a:t> mellékcím 1940-es évek, a svéd terminus tükörfordítása</a:t>
            </a:r>
          </a:p>
          <a:p>
            <a:pPr>
              <a:lnSpc>
                <a:spcPct val="80000"/>
              </a:lnSpc>
            </a:pPr>
            <a:r>
              <a:rPr lang="hu-HU" altLang="hu-HU" dirty="0" smtClean="0"/>
              <a:t>Néptudomány: 19. sz., és újra 1920-1950; ld. nyelvtudomány </a:t>
            </a:r>
          </a:p>
          <a:p>
            <a:r>
              <a:rPr lang="hu-HU" dirty="0" smtClean="0"/>
              <a:t>Néprajz: uralkodó 1889 óta</a:t>
            </a:r>
          </a:p>
          <a:p>
            <a:pPr marL="0" indent="0">
              <a:buNone/>
            </a:pPr>
            <a:r>
              <a:rPr lang="hu-HU" dirty="0" smtClean="0"/>
              <a:t>KÖZÖS: nép előtag ill. fogalom. </a:t>
            </a:r>
          </a:p>
          <a:p>
            <a:pPr marL="0" indent="0">
              <a:buNone/>
            </a:pPr>
            <a:r>
              <a:rPr lang="hu-HU" dirty="0" smtClean="0"/>
              <a:t>Ld. etnográfia, etnológia – leíró és általánosító jelleg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31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ay Tamás\Documents\N_AMT\ÓRÁK BA diasorokkal\BA I Bev szakosoknak\BA Bev ea 2018-1\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0030"/>
            <a:ext cx="9298233" cy="68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Felosztása, részterületei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Kettős felosztás</a:t>
            </a:r>
            <a:r>
              <a:rPr lang="hu-HU" dirty="0" smtClean="0"/>
              <a:t>: szellemi néprajz -- tárgyi néprajz</a:t>
            </a:r>
          </a:p>
          <a:p>
            <a:pPr lvl="1"/>
            <a:r>
              <a:rPr lang="hu-HU" dirty="0" smtClean="0"/>
              <a:t>1930-as évekig, az első összefoglalásig</a:t>
            </a:r>
          </a:p>
          <a:p>
            <a:r>
              <a:rPr lang="hu-HU" altLang="hu-HU" i="1" dirty="0" smtClean="0"/>
              <a:t>Hármas felosztás:</a:t>
            </a:r>
            <a:r>
              <a:rPr lang="hu-HU" altLang="hu-HU" dirty="0" smtClean="0"/>
              <a:t> anyagi kultúra kutatása (etnográfia) -- szellemi kultúra kutatása (folklorisztika) -- társadalom kutatása  társadalomnéprajz</a:t>
            </a:r>
          </a:p>
          <a:p>
            <a:pPr lvl="1"/>
            <a:r>
              <a:rPr lang="hu-HU" altLang="hu-HU" dirty="0" smtClean="0"/>
              <a:t>második világháború után és a jelenkorban, ld. Magyar Néprajz c. kézikönyv</a:t>
            </a:r>
          </a:p>
          <a:p>
            <a:r>
              <a:rPr lang="hu-HU" altLang="hu-HU" sz="3200" i="1" dirty="0" smtClean="0"/>
              <a:t>Négyes felosztás: </a:t>
            </a:r>
            <a:r>
              <a:rPr lang="hu-HU" altLang="hu-HU" sz="3200" dirty="0" smtClean="0"/>
              <a:t>etnográfia – folklorisztika – társadalomnéprajz – etnológia (antropológia) </a:t>
            </a:r>
          </a:p>
          <a:p>
            <a:pPr lvl="1"/>
            <a:r>
              <a:rPr lang="hu-HU" altLang="hu-HU" dirty="0" smtClean="0"/>
              <a:t>Akadémiai kutatóintézet szerkezete</a:t>
            </a:r>
            <a:endParaRPr lang="hu-HU" altLang="hu-HU" dirty="0"/>
          </a:p>
          <a:p>
            <a:pPr lvl="1"/>
            <a:endParaRPr lang="hu-HU" alt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9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11822806" cy="1384300"/>
          </a:xfrm>
        </p:spPr>
        <p:txBody>
          <a:bodyPr/>
          <a:lstStyle/>
          <a:p>
            <a:r>
              <a:rPr lang="hu-HU" altLang="hu-HU" dirty="0" smtClean="0"/>
              <a:t>A </a:t>
            </a:r>
            <a:r>
              <a:rPr lang="hu-HU" altLang="hu-HU" dirty="0"/>
              <a:t>néprajz kettős </a:t>
            </a:r>
            <a:r>
              <a:rPr lang="hu-HU" altLang="hu-HU" dirty="0" smtClean="0"/>
              <a:t>arculata – két értelemben </a:t>
            </a:r>
            <a:endParaRPr lang="hu-HU" altLang="hu-H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értékorientált tudás és problémaközpontú tudomány</a:t>
            </a:r>
            <a:endParaRPr lang="hu-HU" altLang="hu-HU" dirty="0"/>
          </a:p>
          <a:p>
            <a:pPr marL="0" indent="0">
              <a:buNone/>
            </a:pPr>
            <a:endParaRPr lang="hu-HU" altLang="hu-HU" dirty="0" smtClean="0"/>
          </a:p>
          <a:p>
            <a:r>
              <a:rPr lang="hu-HU" altLang="hu-HU" dirty="0" smtClean="0"/>
              <a:t>Tudományként: történeti- </a:t>
            </a:r>
            <a:r>
              <a:rPr lang="hu-HU" altLang="hu-HU" i="1" dirty="0"/>
              <a:t>és </a:t>
            </a:r>
            <a:r>
              <a:rPr lang="hu-HU" altLang="hu-HU" dirty="0"/>
              <a:t>társadalomtudomány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altLang="hu-HU" dirty="0"/>
          </a:p>
          <a:p>
            <a:pPr>
              <a:buFontTx/>
              <a:buNone/>
            </a:pPr>
            <a:r>
              <a:rPr lang="hu-HU" altLang="hu-HU" dirty="0" smtClean="0"/>
              <a:t> 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132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60E-20BB-4A34-B63B-EBF85BAFDC95}" type="slidenum">
              <a:rPr lang="hu-HU" altLang="hu-HU"/>
              <a:pPr>
                <a:defRPr/>
              </a:pPr>
              <a:t>14</a:t>
            </a:fld>
            <a:endParaRPr lang="hu-HU" altLang="hu-H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dirty="0" smtClean="0"/>
              <a:t>A néprajz: értékorientált </a:t>
            </a:r>
            <a:r>
              <a:rPr lang="hu-HU" altLang="hu-HU" i="1" dirty="0" smtClean="0"/>
              <a:t>tudás</a:t>
            </a:r>
            <a:endParaRPr lang="hu-HU" altLang="hu-H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altLang="hu-HU" dirty="0" smtClean="0"/>
              <a:t>menti azt, amit értékesnek látunk </a:t>
            </a:r>
            <a:br>
              <a:rPr lang="hu-HU" altLang="hu-HU" dirty="0" smtClean="0"/>
            </a:br>
            <a:r>
              <a:rPr lang="hu-HU" altLang="hu-HU" dirty="0" smtClean="0"/>
              <a:t>(ősi, régi, eredeti, paraszti, népi, „tiszta forrás”)</a:t>
            </a:r>
          </a:p>
          <a:p>
            <a:pPr>
              <a:defRPr/>
            </a:pPr>
            <a:r>
              <a:rPr lang="hu-HU" altLang="hu-HU" dirty="0" smtClean="0"/>
              <a:t>át akarja adni új nemzedékeknek (nevelés)</a:t>
            </a:r>
          </a:p>
          <a:p>
            <a:pPr>
              <a:defRPr/>
            </a:pPr>
            <a:r>
              <a:rPr lang="hu-HU" altLang="hu-HU" dirty="0" smtClean="0"/>
              <a:t>ne menjen feledésbe („gyökerek”) </a:t>
            </a:r>
          </a:p>
          <a:p>
            <a:pPr>
              <a:defRPr/>
            </a:pPr>
            <a:r>
              <a:rPr lang="hu-HU" altLang="hu-HU" dirty="0" smtClean="0"/>
              <a:t>gyűjteményeket állít elő (archívum, sorozatok)</a:t>
            </a:r>
          </a:p>
          <a:p>
            <a:pPr>
              <a:defRPr/>
            </a:pPr>
            <a:r>
              <a:rPr lang="hu-HU" altLang="hu-HU" dirty="0" smtClean="0"/>
              <a:t>hagyományőrző mozgalmakat inspirál (táncház)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hu-HU" dirty="0" smtClean="0">
                <a:cs typeface="Times New Roman" panose="02020603050405020304" pitchFamily="18" charset="0"/>
              </a:rPr>
              <a:t>» </a:t>
            </a:r>
            <a:r>
              <a:rPr lang="hu-HU" altLang="hu-HU" i="1" dirty="0" smtClean="0"/>
              <a:t>Tudás, közismeret</a:t>
            </a:r>
            <a:r>
              <a:rPr lang="hu-HU" altLang="hu-HU" dirty="0" smtClean="0"/>
              <a:t>: bárkinek érthető, hozzáférhető, művelhető</a:t>
            </a:r>
          </a:p>
        </p:txBody>
      </p:sp>
    </p:spTree>
    <p:extLst>
      <p:ext uri="{BB962C8B-B14F-4D97-AF65-F5344CB8AC3E}">
        <p14:creationId xmlns:p14="http://schemas.microsoft.com/office/powerpoint/2010/main" val="12827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 néprajz: probléma-orientált </a:t>
            </a:r>
            <a:r>
              <a:rPr lang="hu-HU" altLang="hu-HU" i="1" dirty="0" smtClean="0"/>
              <a:t>tudomány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u-HU" altLang="hu-HU" dirty="0" smtClean="0"/>
              <a:t>kérdések </a:t>
            </a:r>
            <a:r>
              <a:rPr lang="hu-HU" altLang="hu-HU" dirty="0"/>
              <a:t>állnak előtte</a:t>
            </a:r>
          </a:p>
          <a:p>
            <a:pPr>
              <a:defRPr/>
            </a:pPr>
            <a:r>
              <a:rPr lang="hu-HU" altLang="hu-HU" dirty="0"/>
              <a:t>tudományos kíváncsiság motiválja</a:t>
            </a:r>
          </a:p>
          <a:p>
            <a:pPr>
              <a:defRPr/>
            </a:pPr>
            <a:r>
              <a:rPr lang="hu-HU" altLang="hu-HU" dirty="0"/>
              <a:t>problémákat akar megoldani – például: </a:t>
            </a:r>
          </a:p>
          <a:p>
            <a:pPr lvl="1">
              <a:defRPr/>
            </a:pPr>
            <a:r>
              <a:rPr lang="hu-HU" altLang="hu-HU" dirty="0"/>
              <a:t>történetiek (eredet, kapcsolatok, hatások)</a:t>
            </a:r>
          </a:p>
          <a:p>
            <a:pPr lvl="1">
              <a:defRPr/>
            </a:pPr>
            <a:r>
              <a:rPr lang="hu-HU" altLang="hu-HU" dirty="0"/>
              <a:t>szerkezetek, struktúrák</a:t>
            </a:r>
          </a:p>
          <a:p>
            <a:pPr lvl="1">
              <a:defRPr/>
            </a:pPr>
            <a:r>
              <a:rPr lang="hu-HU" altLang="hu-HU" dirty="0"/>
              <a:t>működések, funkciók</a:t>
            </a:r>
          </a:p>
          <a:p>
            <a:pPr lvl="1">
              <a:defRPr/>
            </a:pPr>
            <a:r>
              <a:rPr lang="hu-HU" altLang="hu-HU" dirty="0"/>
              <a:t>szimbólumok, jelentések</a:t>
            </a:r>
          </a:p>
          <a:p>
            <a:pPr>
              <a:defRPr/>
            </a:pPr>
            <a:r>
              <a:rPr lang="hu-HU" altLang="hu-HU" dirty="0"/>
              <a:t>„értékmentes”, elfogulatlan, tárgyilagos</a:t>
            </a:r>
          </a:p>
          <a:p>
            <a:pPr>
              <a:defRPr/>
            </a:pPr>
            <a:r>
              <a:rPr lang="hu-HU" altLang="hu-HU" dirty="0"/>
              <a:t>nyitott nemzetközileg, </a:t>
            </a:r>
          </a:p>
          <a:p>
            <a:pPr>
              <a:defRPr/>
            </a:pPr>
            <a:r>
              <a:rPr lang="hu-HU" altLang="hu-HU" dirty="0"/>
              <a:t>nyitott a kritikára és párbeszédre</a:t>
            </a:r>
          </a:p>
          <a:p>
            <a:pPr>
              <a:buNone/>
              <a:defRPr/>
            </a:pPr>
            <a:r>
              <a:rPr lang="en-US" altLang="hu-HU" dirty="0">
                <a:cs typeface="Times New Roman" panose="02020603050405020304" pitchFamily="18" charset="0"/>
              </a:rPr>
              <a:t>» </a:t>
            </a:r>
            <a:r>
              <a:rPr lang="hu-HU" altLang="hu-HU" i="1" dirty="0" smtClean="0"/>
              <a:t>Tudomány</a:t>
            </a:r>
            <a:r>
              <a:rPr lang="hu-HU" altLang="hu-HU" i="1" dirty="0"/>
              <a:t>, szakismeret:</a:t>
            </a:r>
            <a:r>
              <a:rPr lang="hu-HU" altLang="hu-HU" dirty="0"/>
              <a:t> arra </a:t>
            </a:r>
            <a:r>
              <a:rPr lang="hu-HU" altLang="hu-HU" dirty="0" smtClean="0"/>
              <a:t>kiképzetteknek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695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/>
              <a:t>A </a:t>
            </a:r>
            <a:r>
              <a:rPr lang="hu-HU" altLang="hu-HU" sz="4000" dirty="0"/>
              <a:t>néprajz helye a tudományok rendszerében, rokon területek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803042"/>
            <a:ext cx="11290479" cy="4866046"/>
          </a:xfrm>
        </p:spPr>
        <p:txBody>
          <a:bodyPr/>
          <a:lstStyle/>
          <a:p>
            <a:r>
              <a:rPr lang="hu-HU" altLang="hu-HU" dirty="0"/>
              <a:t>Etnológia </a:t>
            </a:r>
            <a:r>
              <a:rPr lang="hu-HU" altLang="hu-HU" dirty="0" smtClean="0"/>
              <a:t>: „nép+tudomány/tan” a más, főleg Európán kívüli népek felé irányuló érdeklődés vezeti, német szóhasználatból</a:t>
            </a:r>
            <a:endParaRPr lang="hu-HU" altLang="hu-HU" dirty="0"/>
          </a:p>
          <a:p>
            <a:r>
              <a:rPr lang="hu-HU" altLang="hu-HU" dirty="0"/>
              <a:t>antropológia </a:t>
            </a:r>
            <a:r>
              <a:rPr lang="hu-HU" altLang="hu-HU" dirty="0" smtClean="0"/>
              <a:t>: „ember+tudomány/tan”, ugyanaz, főként elméleti irányban, angolszász szóhasználatból</a:t>
            </a:r>
            <a:endParaRPr lang="hu-HU" altLang="hu-HU" dirty="0"/>
          </a:p>
          <a:p>
            <a:r>
              <a:rPr lang="hu-HU" altLang="hu-HU" dirty="0"/>
              <a:t>szociológia </a:t>
            </a:r>
            <a:r>
              <a:rPr lang="hu-HU" altLang="hu-HU" dirty="0" smtClean="0"/>
              <a:t>: „társadalom+tudomány”, a modern társadalmak tudománya</a:t>
            </a:r>
            <a:endParaRPr lang="hu-HU" altLang="hu-HU" dirty="0"/>
          </a:p>
          <a:p>
            <a:r>
              <a:rPr lang="hu-HU" altLang="hu-HU" dirty="0"/>
              <a:t>történettudomány : a múlt írott </a:t>
            </a:r>
            <a:r>
              <a:rPr lang="hu-HU" altLang="hu-HU" dirty="0" smtClean="0"/>
              <a:t>forrásokra alapozott képe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523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Néprajz: mire jó?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8941" y="1905000"/>
            <a:ext cx="5948497" cy="4114800"/>
          </a:xfrm>
        </p:spPr>
        <p:txBody>
          <a:bodyPr/>
          <a:lstStyle/>
          <a:p>
            <a:r>
              <a:rPr lang="hu-HU" dirty="0"/>
              <a:t>Ismeretek széles köre:</a:t>
            </a:r>
          </a:p>
          <a:p>
            <a:pPr lvl="1"/>
            <a:r>
              <a:rPr lang="hu-HU" dirty="0"/>
              <a:t>nép, paraszt</a:t>
            </a:r>
          </a:p>
          <a:p>
            <a:pPr lvl="1"/>
            <a:r>
              <a:rPr lang="hu-HU" dirty="0"/>
              <a:t>hagyomány</a:t>
            </a:r>
          </a:p>
          <a:p>
            <a:pPr lvl="1"/>
            <a:r>
              <a:rPr lang="hu-HU" dirty="0"/>
              <a:t>magyarság</a:t>
            </a:r>
          </a:p>
          <a:p>
            <a:pPr lvl="1"/>
            <a:r>
              <a:rPr lang="hu-HU" dirty="0"/>
              <a:t>valóság, társadalom</a:t>
            </a:r>
          </a:p>
          <a:p>
            <a:pPr lvl="1"/>
            <a:r>
              <a:rPr lang="hu-HU" dirty="0"/>
              <a:t>kultúra</a:t>
            </a:r>
          </a:p>
          <a:p>
            <a:pPr lvl="1"/>
            <a:r>
              <a:rPr lang="hu-HU" dirty="0"/>
              <a:t>ember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450013" y="1919288"/>
            <a:ext cx="5450066" cy="4462462"/>
          </a:xfrm>
        </p:spPr>
        <p:txBody>
          <a:bodyPr/>
          <a:lstStyle/>
          <a:p>
            <a:r>
              <a:rPr lang="hu-HU" dirty="0"/>
              <a:t>értékmentés, értékőrzés</a:t>
            </a:r>
          </a:p>
          <a:p>
            <a:pPr lvl="1"/>
            <a:r>
              <a:rPr lang="hu-HU" dirty="0"/>
              <a:t>gyűjtés, </a:t>
            </a:r>
          </a:p>
          <a:p>
            <a:pPr lvl="1"/>
            <a:r>
              <a:rPr lang="hu-HU" dirty="0"/>
              <a:t>rendszerezés,</a:t>
            </a:r>
          </a:p>
          <a:p>
            <a:pPr lvl="1"/>
            <a:r>
              <a:rPr lang="hu-HU" dirty="0"/>
              <a:t>továbbadás</a:t>
            </a:r>
          </a:p>
          <a:p>
            <a:r>
              <a:rPr lang="hu-HU" dirty="0"/>
              <a:t>problémák, kérdések</a:t>
            </a:r>
          </a:p>
          <a:p>
            <a:pPr lvl="1"/>
            <a:r>
              <a:rPr lang="hu-HU" dirty="0"/>
              <a:t>felvetése</a:t>
            </a:r>
          </a:p>
          <a:p>
            <a:pPr lvl="1"/>
            <a:r>
              <a:rPr lang="hu-HU" dirty="0"/>
              <a:t>megoldása</a:t>
            </a:r>
          </a:p>
          <a:p>
            <a:pPr lvl="1"/>
            <a:r>
              <a:rPr lang="hu-HU" dirty="0"/>
              <a:t>módszertan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17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Néprajz: a megértés tudománya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dirty="0"/>
              <a:t>közvetlen emberi találkozásokra alapoz: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kapcsolatokat teremt, kérdez, figyel</a:t>
            </a:r>
          </a:p>
          <a:p>
            <a:pPr>
              <a:lnSpc>
                <a:spcPct val="90000"/>
              </a:lnSpc>
            </a:pPr>
            <a:r>
              <a:rPr lang="hu-HU" dirty="0"/>
              <a:t>szemléletet formál,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közösségi, emberi kapcsolatokon át </a:t>
            </a:r>
          </a:p>
          <a:p>
            <a:pPr>
              <a:lnSpc>
                <a:spcPct val="90000"/>
              </a:lnSpc>
            </a:pPr>
            <a:r>
              <a:rPr lang="hu-HU" dirty="0"/>
              <a:t>konfliktusok: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 megértés hiányából fakadnak</a:t>
            </a:r>
          </a:p>
          <a:p>
            <a:pPr>
              <a:lnSpc>
                <a:spcPct val="90000"/>
              </a:lnSpc>
            </a:pPr>
            <a:r>
              <a:rPr lang="hu-HU" dirty="0"/>
              <a:t>szót érteni tanulni kell: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nyelvben, emberek csoportjai közt, kultúrában </a:t>
            </a:r>
          </a:p>
          <a:p>
            <a:pPr>
              <a:lnSpc>
                <a:spcPct val="9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ep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83" y="612735"/>
            <a:ext cx="5201117" cy="375293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820025" y="6467475"/>
            <a:ext cx="2668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lazarus.elte.hu/hun/maps/1910/nepek.gif</a:t>
            </a:r>
          </a:p>
        </p:txBody>
      </p:sp>
      <p:pic>
        <p:nvPicPr>
          <p:cNvPr id="1028" name="Picture 4" descr="KÃ©ptalÃ¡lat a kÃ¶vetkezÅre: âessere o avere erich fromm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489200"/>
            <a:ext cx="59721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u-HU"/>
              <a:t>	</a:t>
            </a:r>
          </a:p>
        </p:txBody>
      </p:sp>
      <p:pic>
        <p:nvPicPr>
          <p:cNvPr id="38915" name="Picture 3" descr="1368C2F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16855" b="729"/>
          <a:stretch>
            <a:fillRect/>
          </a:stretch>
        </p:blipFill>
        <p:spPr bwMode="auto">
          <a:xfrm>
            <a:off x="1719263" y="188914"/>
            <a:ext cx="4089400" cy="6048375"/>
          </a:xfrm>
          <a:prstGeom prst="rect">
            <a:avLst/>
          </a:prstGeom>
          <a:noFill/>
        </p:spPr>
      </p:pic>
      <p:pic>
        <p:nvPicPr>
          <p:cNvPr id="38916" name="Picture 4" descr="1EEA25CB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r="11319" b="11580"/>
          <a:stretch>
            <a:fillRect/>
          </a:stretch>
        </p:blipFill>
        <p:spPr bwMode="auto">
          <a:xfrm>
            <a:off x="6262689" y="693739"/>
            <a:ext cx="4225925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Ajánlott </a:t>
            </a:r>
            <a:r>
              <a:rPr lang="hu-HU" dirty="0" smtClean="0"/>
              <a:t>(régebbi) olvasmányok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MNL: </a:t>
            </a:r>
            <a:r>
              <a:rPr lang="hu-HU" i="1" dirty="0"/>
              <a:t>néprajz, etnográfia, etnológia, folklór, folklorisztika, társadalomnéprajz kutatásának története</a:t>
            </a:r>
            <a:r>
              <a:rPr lang="hu-HU" dirty="0"/>
              <a:t> címszavak és utaltjaik</a:t>
            </a:r>
          </a:p>
          <a:p>
            <a:r>
              <a:rPr lang="en-GB" dirty="0" smtClean="0"/>
              <a:t>Vargyas </a:t>
            </a:r>
            <a:r>
              <a:rPr lang="en-GB" dirty="0"/>
              <a:t>Lajos: </a:t>
            </a:r>
            <a:r>
              <a:rPr lang="en-GB" dirty="0" err="1"/>
              <a:t>Miért</a:t>
            </a:r>
            <a:r>
              <a:rPr lang="en-GB" dirty="0"/>
              <a:t> és </a:t>
            </a:r>
            <a:r>
              <a:rPr lang="en-GB" dirty="0" err="1"/>
              <a:t>hogyan</a:t>
            </a:r>
            <a:r>
              <a:rPr lang="en-GB" dirty="0"/>
              <a:t> </a:t>
            </a:r>
            <a:r>
              <a:rPr lang="en-GB" dirty="0" err="1"/>
              <a:t>történeti</a:t>
            </a:r>
            <a:r>
              <a:rPr lang="en-GB" dirty="0"/>
              <a:t> </a:t>
            </a:r>
            <a:r>
              <a:rPr lang="en-GB" dirty="0" err="1"/>
              <a:t>tudomány</a:t>
            </a:r>
            <a:r>
              <a:rPr lang="en-GB" dirty="0"/>
              <a:t> a </a:t>
            </a:r>
            <a:r>
              <a:rPr lang="en-GB" dirty="0" err="1"/>
              <a:t>néprajz</a:t>
            </a:r>
            <a:r>
              <a:rPr lang="en-GB" dirty="0"/>
              <a:t>? </a:t>
            </a:r>
            <a:r>
              <a:rPr lang="en-GB" i="1" dirty="0"/>
              <a:t>Néprajzi </a:t>
            </a:r>
            <a:r>
              <a:rPr lang="en-GB" i="1" dirty="0" err="1" smtClean="0"/>
              <a:t>Értesít</a:t>
            </a:r>
            <a:r>
              <a:rPr lang="hu-HU" i="1" dirty="0" smtClean="0"/>
              <a:t>ő</a:t>
            </a:r>
            <a:r>
              <a:rPr lang="en-GB" dirty="0" smtClean="0"/>
              <a:t> </a:t>
            </a:r>
            <a:r>
              <a:rPr lang="en-GB" dirty="0"/>
              <a:t>XIII.(1961) 5-</a:t>
            </a:r>
            <a:endParaRPr lang="hu-HU" dirty="0"/>
          </a:p>
          <a:p>
            <a:r>
              <a:rPr lang="en-GB" dirty="0" err="1" smtClean="0"/>
              <a:t>Hultkranz</a:t>
            </a:r>
            <a:r>
              <a:rPr lang="en-GB" dirty="0"/>
              <a:t>, </a:t>
            </a:r>
            <a:r>
              <a:rPr lang="hu-HU" dirty="0" smtClean="0"/>
              <a:t>Å</a:t>
            </a:r>
            <a:r>
              <a:rPr lang="en-GB" dirty="0" err="1" smtClean="0"/>
              <a:t>ke</a:t>
            </a:r>
            <a:r>
              <a:rPr lang="en-GB" dirty="0"/>
              <a:t>: </a:t>
            </a:r>
            <a:r>
              <a:rPr lang="en-GB" dirty="0" err="1"/>
              <a:t>Etnológiai</a:t>
            </a:r>
            <a:r>
              <a:rPr lang="en-GB" dirty="0"/>
              <a:t> </a:t>
            </a:r>
            <a:r>
              <a:rPr lang="en-GB" dirty="0" err="1"/>
              <a:t>címszavak</a:t>
            </a:r>
            <a:r>
              <a:rPr lang="en-GB" dirty="0"/>
              <a:t>. In: </a:t>
            </a:r>
            <a:r>
              <a:rPr lang="en-GB" i="1" dirty="0"/>
              <a:t>Néprajzi </a:t>
            </a:r>
            <a:r>
              <a:rPr lang="en-GB" i="1" dirty="0" err="1" smtClean="0"/>
              <a:t>szöveggy</a:t>
            </a:r>
            <a:r>
              <a:rPr lang="hu-HU" i="1" dirty="0" smtClean="0"/>
              <a:t>ű</a:t>
            </a:r>
            <a:r>
              <a:rPr lang="en-GB" i="1" dirty="0" err="1" smtClean="0"/>
              <a:t>jtemény</a:t>
            </a:r>
            <a:r>
              <a:rPr lang="en-GB" dirty="0" smtClean="0"/>
              <a:t> </a:t>
            </a:r>
            <a:r>
              <a:rPr lang="en-GB" dirty="0"/>
              <a:t>I. </a:t>
            </a:r>
            <a:r>
              <a:rPr lang="en-GB" dirty="0" err="1"/>
              <a:t>Szerk</a:t>
            </a:r>
            <a:r>
              <a:rPr lang="en-GB" dirty="0"/>
              <a:t>. </a:t>
            </a:r>
            <a:r>
              <a:rPr lang="en-GB" dirty="0" err="1"/>
              <a:t>Tálasi</a:t>
            </a:r>
            <a:r>
              <a:rPr lang="en-GB" dirty="0"/>
              <a:t> István. Budapest, 1982. 59-92. (ELTE BTK </a:t>
            </a:r>
            <a:r>
              <a:rPr lang="en-GB" dirty="0" err="1"/>
              <a:t>jegyzet</a:t>
            </a:r>
            <a:r>
              <a:rPr lang="en-GB" dirty="0"/>
              <a:t>)</a:t>
            </a:r>
            <a:endParaRPr lang="hu-HU" dirty="0"/>
          </a:p>
          <a:p>
            <a:r>
              <a:rPr lang="hu-HU" dirty="0" err="1" smtClean="0"/>
              <a:t>Voigt</a:t>
            </a:r>
            <a:r>
              <a:rPr lang="hu-HU" dirty="0" smtClean="0"/>
              <a:t> Vilmos: </a:t>
            </a:r>
            <a:r>
              <a:rPr lang="hu-HU" i="1" dirty="0" smtClean="0"/>
              <a:t>Alapismereti bevezetés a néprajz iránt érdeklődő hallgatóknak</a:t>
            </a:r>
            <a:r>
              <a:rPr lang="hu-HU" dirty="0" smtClean="0"/>
              <a:t>. Debrecen, 1989. </a:t>
            </a:r>
          </a:p>
        </p:txBody>
      </p:sp>
    </p:spTree>
    <p:extLst>
      <p:ext uri="{BB962C8B-B14F-4D97-AF65-F5344CB8AC3E}">
        <p14:creationId xmlns:p14="http://schemas.microsoft.com/office/powerpoint/2010/main" val="1652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115889"/>
            <a:ext cx="7770812" cy="719137"/>
          </a:xfrm>
        </p:spPr>
        <p:txBody>
          <a:bodyPr/>
          <a:lstStyle/>
          <a:p>
            <a:r>
              <a:rPr lang="hu-HU" sz="2000"/>
              <a:t>A menyasszony kelengyéjét vizsgáló asszonyok. Vista, Kolozs m. </a:t>
            </a:r>
            <a:br>
              <a:rPr lang="hu-HU" sz="2000"/>
            </a:br>
            <a:r>
              <a:rPr lang="hu-HU" sz="2000"/>
              <a:t>Hofer – Fél 1975. 491. k. </a:t>
            </a:r>
          </a:p>
        </p:txBody>
      </p:sp>
      <p:pic>
        <p:nvPicPr>
          <p:cNvPr id="39939" name="Picture 3" descr="msoD7190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208213" y="822326"/>
            <a:ext cx="7632700" cy="563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5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260350"/>
            <a:ext cx="7770812" cy="647700"/>
          </a:xfrm>
        </p:spPr>
        <p:txBody>
          <a:bodyPr>
            <a:normAutofit fontScale="90000"/>
          </a:bodyPr>
          <a:lstStyle/>
          <a:p>
            <a:r>
              <a:rPr lang="hu-HU" sz="2000"/>
              <a:t>Parádés szoba szöglete mennyezetes ággyal, fölvetett ágyi ruhával. Ágy: „1865”, szék: „Anno 1859”. Sárköz, Tolna m. </a:t>
            </a:r>
            <a:br>
              <a:rPr lang="hu-HU" sz="2000"/>
            </a:br>
            <a:r>
              <a:rPr lang="hu-HU" sz="2000"/>
              <a:t>Hofer – Fél 1994. 94. k. </a:t>
            </a:r>
          </a:p>
        </p:txBody>
      </p:sp>
      <p:pic>
        <p:nvPicPr>
          <p:cNvPr id="40963" name="Picture 3" descr="mso35DF6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2927351" y="1098550"/>
            <a:ext cx="6043613" cy="5754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0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1"/>
            <a:ext cx="7770812" cy="904875"/>
          </a:xfrm>
        </p:spPr>
        <p:txBody>
          <a:bodyPr/>
          <a:lstStyle/>
          <a:p>
            <a:r>
              <a:rPr lang="hu-HU" sz="2300" b="1"/>
              <a:t>HÁZ</a:t>
            </a:r>
            <a:r>
              <a:rPr lang="hu-HU" sz="1900"/>
              <a:t/>
            </a:r>
            <a:br>
              <a:rPr lang="hu-HU" sz="1900"/>
            </a:br>
            <a:r>
              <a:rPr lang="hu-HU" sz="1900"/>
              <a:t>Íves tornácú ház, Köröshegy, Somogy m. Domanovszky II. k. 16. k.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988" name="Picture 4" descr="mso47E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765175"/>
            <a:ext cx="7777162" cy="588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2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so2B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87414"/>
            <a:ext cx="9144000" cy="6142037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11388" y="260351"/>
            <a:ext cx="7770812" cy="720725"/>
          </a:xfrm>
        </p:spPr>
        <p:txBody>
          <a:bodyPr/>
          <a:lstStyle/>
          <a:p>
            <a:r>
              <a:rPr lang="hu-HU" sz="2000"/>
              <a:t>Gondolkodószék, Hódmezővásárhely, 1843. Domanovszky 73. </a:t>
            </a:r>
          </a:p>
        </p:txBody>
      </p:sp>
    </p:spTree>
    <p:extLst>
      <p:ext uri="{BB962C8B-B14F-4D97-AF65-F5344CB8AC3E}">
        <p14:creationId xmlns:p14="http://schemas.microsoft.com/office/powerpoint/2010/main" val="26843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30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Néprajzi témák –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00214"/>
            <a:ext cx="8229600" cy="4968875"/>
          </a:xfrm>
        </p:spPr>
        <p:txBody>
          <a:bodyPr/>
          <a:lstStyle/>
          <a:p>
            <a:r>
              <a:rPr lang="hu-HU"/>
              <a:t>kimeríthetetlen gazdagság</a:t>
            </a:r>
          </a:p>
          <a:p>
            <a:pPr lvl="1"/>
            <a:r>
              <a:rPr lang="hu-HU"/>
              <a:t>ballada; földművelés; népművészet; gyógyítás</a:t>
            </a:r>
          </a:p>
          <a:p>
            <a:r>
              <a:rPr lang="hu-HU"/>
              <a:t>minden irányban vannak rokon területei</a:t>
            </a:r>
          </a:p>
          <a:p>
            <a:pPr lvl="1"/>
            <a:r>
              <a:rPr lang="hu-HU"/>
              <a:t>költészet; gazdálkodás; építészet; orvoslás</a:t>
            </a:r>
          </a:p>
          <a:p>
            <a:endParaRPr lang="hu-HU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9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néprajz tárgya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600" dirty="0" smtClean="0"/>
              <a:t>A népi kultúra (</a:t>
            </a:r>
            <a:r>
              <a:rPr lang="hu-HU" altLang="hu-HU" sz="2200" dirty="0" smtClean="0"/>
              <a:t>Néprajzi Lexikon „néprajz”)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A </a:t>
            </a:r>
            <a:r>
              <a:rPr lang="hu-HU" altLang="hu-HU" sz="2600" dirty="0" err="1" smtClean="0"/>
              <a:t>premodern</a:t>
            </a:r>
            <a:r>
              <a:rPr lang="hu-HU" altLang="hu-HU" sz="2600" dirty="0" smtClean="0"/>
              <a:t>, </a:t>
            </a:r>
            <a:r>
              <a:rPr lang="hu-HU" altLang="hu-HU" sz="2600" dirty="0" err="1" smtClean="0"/>
              <a:t>preindusztriális</a:t>
            </a:r>
            <a:r>
              <a:rPr lang="hu-HU" altLang="hu-HU" sz="2600" dirty="0" smtClean="0"/>
              <a:t> kultúra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„Népek és más etnikus közösségek, embercsoportok társadalmi élete, anyagi és szellemi műveltsége” (Magyar néprajz I/1.)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Törzsi társadalmak kultúrája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A paraszti kultúra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Más társadalmi rétegek: mezővárosi mesterek, iparosok, pásztorok, munkások, </a:t>
            </a:r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Még szélesebb társadalmi nézőpontból: papság, elitek is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TM02900743[[fn=Organikus]]</Template>
  <TotalTime>1787</TotalTime>
  <Words>585</Words>
  <Application>Microsoft Office PowerPoint</Application>
  <PresentationFormat>Egyéni</PresentationFormat>
  <Paragraphs>96</Paragraphs>
  <Slides>20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HDOfficeLightV0</vt:lpstr>
      <vt:lpstr>1_HDOfficeLightV0</vt:lpstr>
      <vt:lpstr>PowerPoint bemutató</vt:lpstr>
      <vt:lpstr> </vt:lpstr>
      <vt:lpstr>A menyasszony kelengyéjét vizsgáló asszonyok. Vista, Kolozs m.  Hofer – Fél 1975. 491. k. </vt:lpstr>
      <vt:lpstr>Parádés szoba szöglete mennyezetes ággyal, fölvetett ágyi ruhával. Ágy: „1865”, szék: „Anno 1859”. Sárköz, Tolna m.  Hofer – Fél 1994. 94. k. </vt:lpstr>
      <vt:lpstr>HÁZ Íves tornácú ház, Köröshegy, Somogy m. Domanovszky II. k. 16. k. </vt:lpstr>
      <vt:lpstr>Gondolkodószék, Hódmezővásárhely, 1843. Domanovszky 73. </vt:lpstr>
      <vt:lpstr>PowerPoint bemutató</vt:lpstr>
      <vt:lpstr>Néprajzi témák – </vt:lpstr>
      <vt:lpstr>A néprajz tárgya</vt:lpstr>
      <vt:lpstr>Önelnevezések</vt:lpstr>
      <vt:lpstr>PowerPoint bemutató</vt:lpstr>
      <vt:lpstr>Felosztása, részterületei</vt:lpstr>
      <vt:lpstr>A néprajz kettős arculata – két értelemben </vt:lpstr>
      <vt:lpstr>A néprajz: értékorientált tudás</vt:lpstr>
      <vt:lpstr>A néprajz: probléma-orientált tudomány</vt:lpstr>
      <vt:lpstr>A néprajz helye a tudományok rendszerében, rokon területek</vt:lpstr>
      <vt:lpstr>Néprajz: mire jó? </vt:lpstr>
      <vt:lpstr>Néprajz: a megértés tudománya</vt:lpstr>
      <vt:lpstr>PowerPoint bemutató</vt:lpstr>
      <vt:lpstr>Ajánlott (régebbi) olvasmányok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Mohay Tamás</dc:creator>
  <cp:lastModifiedBy>Mohay Tamás</cp:lastModifiedBy>
  <cp:revision>35</cp:revision>
  <dcterms:created xsi:type="dcterms:W3CDTF">2017-09-12T17:55:57Z</dcterms:created>
  <dcterms:modified xsi:type="dcterms:W3CDTF">2019-09-11T06:53:41Z</dcterms:modified>
</cp:coreProperties>
</file>